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1752" r:id="rId2"/>
    <p:sldId id="1774" r:id="rId3"/>
    <p:sldId id="1767" r:id="rId4"/>
    <p:sldId id="1763" r:id="rId5"/>
    <p:sldId id="1751" r:id="rId6"/>
    <p:sldId id="1776" r:id="rId7"/>
    <p:sldId id="1778" r:id="rId8"/>
    <p:sldId id="1777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zemyslaw Jan Walotek" initials="PJW" lastIdx="3" clrIdx="0">
    <p:extLst>
      <p:ext uri="{19B8F6BF-5375-455C-9EA6-DF929625EA0E}">
        <p15:presenceInfo xmlns:p15="http://schemas.microsoft.com/office/powerpoint/2012/main" userId="3c39e47c27d5cfc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8972"/>
    <a:srgbClr val="6B8ECE"/>
    <a:srgbClr val="9B69C0"/>
    <a:srgbClr val="6B22A8"/>
    <a:srgbClr val="618A40"/>
    <a:srgbClr val="643B25"/>
    <a:srgbClr val="595959"/>
    <a:srgbClr val="F2F2F2"/>
    <a:srgbClr val="955E01"/>
    <a:srgbClr val="A6B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50" autoAdjust="0"/>
    <p:restoredTop sz="95465" autoAdjust="0"/>
  </p:normalViewPr>
  <p:slideViewPr>
    <p:cSldViewPr snapToGrid="0">
      <p:cViewPr varScale="1">
        <p:scale>
          <a:sx n="124" d="100"/>
          <a:sy n="124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00A8E-2B34-4813-8691-F899E93BA5C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A33FC-6A05-424D-9E2F-3558D44A763A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637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EAEF5-5E7B-4566-9EA4-8210233BBFE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0596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baseline="0" dirty="0"/>
              <a:t>Objetivo do slide: explicar o que entendemos como Inclusão Produtiva (O QUE ENTENDEMOS COMO INCLUSÃO PRODUTIVA?)</a:t>
            </a:r>
          </a:p>
          <a:p>
            <a:endParaRPr lang="pt-BR" b="1" baseline="0" dirty="0"/>
          </a:p>
          <a:p>
            <a:r>
              <a:rPr lang="pt-BR" b="1" baseline="0" dirty="0" err="1"/>
              <a:t>Pitch</a:t>
            </a:r>
            <a:r>
              <a:rPr lang="pt-BR" b="1" baseline="0" dirty="0"/>
              <a:t>: Mas o que entendemos como “Inclusão Produtiva? O tema é bastante amplo e, de maneira geral, significa </a:t>
            </a:r>
            <a:r>
              <a:rPr lang="pt-BR" sz="1300" b="1" dirty="0"/>
              <a:t>a </a:t>
            </a:r>
            <a:r>
              <a:rPr lang="pt-BR" sz="1300" b="1" u="sng" dirty="0"/>
              <a:t>inclusão de pessoas em situação de vulnerabilidade econômica no mundo do trabalho</a:t>
            </a:r>
            <a:r>
              <a:rPr lang="pt-BR" sz="1300" b="1" dirty="0"/>
              <a:t>, o que inclui também o </a:t>
            </a:r>
            <a:r>
              <a:rPr lang="pt-BR" sz="1300" b="1" u="sng" dirty="0"/>
              <a:t>empreendedorismo</a:t>
            </a:r>
            <a:r>
              <a:rPr lang="pt-BR" sz="1300" b="1" dirty="0"/>
              <a:t>. O resultado das ações tem como objetivo final a </a:t>
            </a:r>
            <a:r>
              <a:rPr lang="pt-BR" sz="1300" b="1" u="sng" dirty="0"/>
              <a:t>criação de postos de trabalho </a:t>
            </a:r>
            <a:r>
              <a:rPr lang="pt-BR" sz="1300" b="1" dirty="0"/>
              <a:t>e o </a:t>
            </a:r>
            <a:r>
              <a:rPr lang="pt-BR" sz="1300" b="1" u="sng" dirty="0"/>
              <a:t>aumento da renda</a:t>
            </a:r>
            <a:r>
              <a:rPr lang="pt-BR" sz="1300" b="1" dirty="0"/>
              <a:t>.</a:t>
            </a:r>
          </a:p>
          <a:p>
            <a:endParaRPr lang="pt-BR" sz="1300" b="1" dirty="0"/>
          </a:p>
          <a:p>
            <a:r>
              <a:rPr lang="pt-BR" sz="1300" b="1" dirty="0" err="1"/>
              <a:t>Obs</a:t>
            </a:r>
            <a:r>
              <a:rPr lang="pt-BR" sz="1300" b="1" dirty="0"/>
              <a:t>: incluir a definição de inclusão produtiva à esquerda e uma seta ou algo do tipo que direcione aos resultados esperados: criação de postos de trabalho e aumento da renda.</a:t>
            </a:r>
          </a:p>
          <a:p>
            <a:endParaRPr lang="pt-BR" baseline="0" dirty="0"/>
          </a:p>
          <a:p>
            <a:endParaRPr lang="pt-BR" baseline="0" dirty="0"/>
          </a:p>
          <a:p>
            <a:endParaRPr lang="pt-BR" baseline="0" dirty="0"/>
          </a:p>
          <a:p>
            <a:r>
              <a:rPr lang="pt-BR" baseline="0" dirty="0"/>
              <a:t>Para isso, </a:t>
            </a:r>
          </a:p>
          <a:p>
            <a:r>
              <a:rPr lang="pt-BR" baseline="0" dirty="0"/>
              <a:t>INSERIR CONCEITOS DE INCLUSÃO PRODUTIVA (VER ARYMAX)</a:t>
            </a:r>
          </a:p>
          <a:p>
            <a:endParaRPr lang="pt-BR" baseline="0" dirty="0"/>
          </a:p>
          <a:p>
            <a:pPr rtl="0"/>
            <a:r>
              <a:rPr lang="pt-BR" sz="1300" dirty="0"/>
              <a:t>Sugestões:</a:t>
            </a:r>
          </a:p>
          <a:p>
            <a:pPr rtl="0"/>
            <a:r>
              <a:rPr lang="pt-BR" sz="1300" dirty="0"/>
              <a:t>Geração de trabalho e renda para populações vulneráveis</a:t>
            </a:r>
          </a:p>
          <a:p>
            <a:pPr rtl="0"/>
            <a:endParaRPr lang="pt-BR" sz="1300" dirty="0"/>
          </a:p>
          <a:p>
            <a:pPr rtl="0"/>
            <a:r>
              <a:rPr lang="pt-BR" sz="1300" dirty="0"/>
              <a:t>Produção sustentável </a:t>
            </a:r>
          </a:p>
          <a:p>
            <a:pPr rtl="0"/>
            <a:r>
              <a:rPr lang="pt-BR" sz="1300" dirty="0"/>
              <a:t>Tecnologias sociais</a:t>
            </a:r>
          </a:p>
          <a:p>
            <a:pPr rtl="0"/>
            <a:r>
              <a:rPr lang="pt-BR" sz="1300" dirty="0"/>
              <a:t>Assistência técnica para fortalecimento produtivo, gestão e comercialização</a:t>
            </a:r>
          </a:p>
          <a:p>
            <a:pPr rtl="0"/>
            <a:r>
              <a:rPr lang="pt-BR" sz="1300" dirty="0"/>
              <a:t>Assistência para desenho de modelos e prototipagem de negócios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EAEF5-5E7B-4566-9EA4-8210233BBFE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283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8B1CB-06F0-4EF3-B58F-D7B00E25312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0074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Objetivo</a:t>
            </a:r>
            <a:r>
              <a:rPr lang="pt-BR" b="1" baseline="0" dirty="0"/>
              <a:t> do slide: explicar de onde surgiu a ideia de criar essa iniciativa. (POR QUE MF INCLUSÃO PRODUTIVA?)</a:t>
            </a:r>
          </a:p>
          <a:p>
            <a:endParaRPr lang="pt-BR" b="1" baseline="0" dirty="0"/>
          </a:p>
          <a:p>
            <a:r>
              <a:rPr lang="pt-BR" b="1" baseline="0" dirty="0" err="1"/>
              <a:t>Pitch</a:t>
            </a:r>
            <a:r>
              <a:rPr lang="pt-BR" b="1" baseline="0" dirty="0"/>
              <a:t>: O </a:t>
            </a:r>
            <a:r>
              <a:rPr lang="pt-BR" b="1" baseline="0" dirty="0" err="1"/>
              <a:t>DECORP</a:t>
            </a:r>
            <a:r>
              <a:rPr lang="pt-BR" b="1" baseline="0" dirty="0"/>
              <a:t> realizou reuniões com quase 200 empresas desde de 2020 com o objetivo de conhecer como o mercado vem atuando em relação às ações </a:t>
            </a:r>
            <a:r>
              <a:rPr lang="pt-BR" b="1" baseline="0" dirty="0" err="1"/>
              <a:t>ASG</a:t>
            </a:r>
            <a:r>
              <a:rPr lang="pt-BR" b="1" baseline="0" dirty="0"/>
              <a:t>. Nessas conversas tivemos a oportunidade de identificar os </a:t>
            </a:r>
            <a:r>
              <a:rPr lang="pt-BR" b="1" u="sng" baseline="0" dirty="0"/>
              <a:t>principais temas de interesse </a:t>
            </a:r>
            <a:r>
              <a:rPr lang="pt-BR" b="1" baseline="0" dirty="0"/>
              <a:t>das empresa, sendo Inclusão Produtiva um dos temas mais recorrentes. O tema Inclusão Produtiva também está </a:t>
            </a:r>
            <a:r>
              <a:rPr lang="pt-BR" b="1" u="sng" baseline="0" dirty="0"/>
              <a:t>alinhado</a:t>
            </a:r>
            <a:r>
              <a:rPr lang="pt-BR" b="1" baseline="0" dirty="0"/>
              <a:t> com as politicas públicas e com o plano trienal do BNDES. Desse modo, surgiu a ideia de </a:t>
            </a:r>
            <a:r>
              <a:rPr lang="pt-BR" b="1" u="sng" baseline="0" dirty="0"/>
              <a:t>combinar</a:t>
            </a:r>
            <a:r>
              <a:rPr lang="pt-BR" b="1" baseline="0" dirty="0"/>
              <a:t> recursos não reembolsáveis do BNDES com investimentos do setor corporativo de modo a ampliar a </a:t>
            </a:r>
            <a:r>
              <a:rPr lang="pt-BR" b="1" u="sng" baseline="0" dirty="0"/>
              <a:t>efetividade</a:t>
            </a:r>
            <a:r>
              <a:rPr lang="pt-BR" b="1" baseline="0" dirty="0"/>
              <a:t> das ações </a:t>
            </a:r>
            <a:r>
              <a:rPr lang="pt-BR" b="1" baseline="0" dirty="0" err="1"/>
              <a:t>ASG</a:t>
            </a:r>
            <a:r>
              <a:rPr lang="pt-BR" b="1" baseline="0" dirty="0"/>
              <a:t> por real investido. Para isso, pensamos em construir uma ferramenta ágil que pudesse apoiar </a:t>
            </a:r>
            <a:r>
              <a:rPr lang="pt-BR" b="1" u="sng" baseline="0" dirty="0"/>
              <a:t>bons projetos </a:t>
            </a:r>
            <a:r>
              <a:rPr lang="pt-BR" b="1" baseline="0" dirty="0"/>
              <a:t>que já se encontram prontos para aportes.</a:t>
            </a:r>
          </a:p>
          <a:p>
            <a:endParaRPr lang="pt-BR" b="1" baseline="0" dirty="0"/>
          </a:p>
          <a:p>
            <a:r>
              <a:rPr lang="pt-BR" b="1" baseline="0" dirty="0" err="1"/>
              <a:t>Obs</a:t>
            </a:r>
            <a:r>
              <a:rPr lang="pt-BR" b="1" baseline="0" dirty="0"/>
              <a:t>: Trocar a ordem de “bons projetos” com “efetividade”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EAEF5-5E7B-4566-9EA4-8210233BBFE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2641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82A37-EAE5-4FD0-93E2-B9AE9E17E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028C35-5295-482B-8349-BC43F531F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0D233C-6826-4681-806E-2005F8A08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72AFCD-8423-415C-862D-2841AB924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FB912A-928D-4F24-80FD-852C397EC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705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1EDA6-C5A0-48C7-ACA6-C0327BBD0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383EE3-1D0E-4F0F-87CE-784D5C9E4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4A3D99-E48E-40DF-8687-1CC5E701F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271BF6-C113-4066-BC3A-6FDBC3FA7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2E880E-51F0-4B2D-87A9-4714B0DD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7853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18CB6-853C-4D70-B927-1270913BF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6C4775-45C9-4DEE-8B8B-3D7E89A63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44409-A0A3-48C1-91D9-62E08553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D06A32-B6B3-45D5-85DA-8163D5F16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FB913A-13F6-4508-8DE4-B39E45119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340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5AD07-304C-45B6-8233-9D415F1A0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C4B48C-779A-4E2A-90E8-DD8C11A44C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3B45C2F-5DF4-4333-9051-D98951193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4290BF0-70FD-4664-856D-7999B7B8D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71D8E2-C326-4A91-8992-F83CFA07F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A60284-E525-4B65-A213-EFFE36BC7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350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C6163-05A6-4778-9CC2-2137F06B7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48037A-2496-4504-B87D-F29E7F0F3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CF2A024-F9E6-46C1-8ADA-CC31B39C7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CAE5828-89AC-4BD5-80CF-95F0E10DD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CCE2FF-D792-485C-A1E7-3858BA6350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6626C81-97B1-4A64-B85C-0639B16A2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085A5A-C39B-4846-9059-BEF56D54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2C9D352-719C-4392-9D2F-4DA72308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365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83A411-3ECD-40FA-A1ED-976B5D8DA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31FA467-4EA0-42D3-B5CB-1B529709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D8B5B8A-3629-4CD5-861C-2DD55D445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452B3B5-744C-4995-A489-727042784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0846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E7C550B-4589-4ACA-AAB2-790927A7A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74FFA53-F5BC-45E3-999D-AC496DE68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D89DC2C-C5D8-4985-B687-B101A81B9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049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C895E-7E8B-44C3-A082-C7B83A80C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47FEE2-17E7-4486-82AF-504088CAD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0DF4EC2-E9FF-4BC5-8486-6A1D19A5F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7910EC-5B2B-4E6B-A406-59D41032F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5A8D19-18DF-40D3-965A-C8A8B2DD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EB11DA-94DD-48F1-90AF-EAD36C7E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32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39588-477F-4640-8545-676984177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33D2F4E-BAC4-42C3-9EEB-3410B6C8FB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FABD87-7854-4324-8F78-FA69453E8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D76FBE-F745-461B-A9EE-1A555799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DFC895-2A8A-4708-942F-6A28EA4AA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1C5B05-D5AE-4C46-A772-7AA6864D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6769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0331E-C306-470D-AC1D-ACEC816C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F6A534-450A-4BE6-955F-E8FE40EE2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0E520D-FBBF-4BA2-9297-A07D44E27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05617E-224C-4E0C-95A8-9CF3B75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362033-A28F-4804-AEE7-6EEFC404C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16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F8ED23E-2588-4CBA-A459-A044722937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BFB16D-2F2E-43A3-9098-A2A7ADD6B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EC3A19-F537-42AE-B8EA-B8F6BA15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21CE25-4FE5-4388-BD4D-1C8489857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35C81F-53C8-4D79-AFD9-50BC25D12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080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572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9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desenho, relógio&#10;&#10;Descrição gerada automaticamente">
            <a:extLst>
              <a:ext uri="{FF2B5EF4-FFF2-40B4-BE49-F238E27FC236}">
                <a16:creationId xmlns:a16="http://schemas.microsoft.com/office/drawing/2014/main" id="{1EF23AF2-F76E-4B05-A531-BA176439FC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9765" y="267548"/>
            <a:ext cx="1217596" cy="25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74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3A1B73E-AE48-4033-9C93-8AF98AF8D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2272DC-8C35-4511-9AF7-ED282D2B0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39071A-FE45-4440-B502-C06156CE3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A7B45-F9F4-4F42-95EC-E1333CE613E6}" type="datetimeFigureOut">
              <a:rPr lang="pt-BR" smtClean="0"/>
              <a:t>06/03/2023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0186E5-0145-4EA4-8FA9-96ADCC1B26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50245F-3A08-4755-94E2-2A0EF7E10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C08C1-31B8-4702-AED8-FF97A976A492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72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  <p:sldLayoutId id="214748366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8327" y="0"/>
            <a:ext cx="9144000" cy="6858000"/>
          </a:xfrm>
          <a:prstGeom prst="rect">
            <a:avLst/>
          </a:prstGeom>
        </p:spPr>
      </p:pic>
      <p:sp>
        <p:nvSpPr>
          <p:cNvPr id="7" name="TextBox 22"/>
          <p:cNvSpPr txBox="1"/>
          <p:nvPr/>
        </p:nvSpPr>
        <p:spPr>
          <a:xfrm>
            <a:off x="5432214" y="7710222"/>
            <a:ext cx="6545757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890"/>
              </a:lnSpc>
              <a:spcBef>
                <a:spcPct val="0"/>
              </a:spcBef>
            </a:pP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Classificação</a:t>
            </a:r>
            <a:r>
              <a:rPr lang="en-US" sz="10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Controlado.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Restrição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Acesso</a:t>
            </a:r>
            <a:r>
              <a:rPr lang="en-US" sz="10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BNDES e Petrobras   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|  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Unidade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Gestora</a:t>
            </a:r>
            <a:r>
              <a:rPr lang="en-US" sz="10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AGS/DEMAF</a:t>
            </a:r>
            <a:endParaRPr lang="en-US" sz="1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AutoShape 5"/>
          <p:cNvSpPr/>
          <p:nvPr/>
        </p:nvSpPr>
        <p:spPr>
          <a:xfrm>
            <a:off x="0" y="1"/>
            <a:ext cx="6307810" cy="6858000"/>
          </a:xfrm>
          <a:prstGeom prst="rect">
            <a:avLst/>
          </a:prstGeom>
          <a:solidFill>
            <a:schemeClr val="bg2">
              <a:lumMod val="10000"/>
              <a:alpha val="78000"/>
            </a:schemeClr>
          </a:solidFill>
        </p:spPr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FA4E2C44-90B4-4885-A7AD-AEADD68A18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103" y="300694"/>
            <a:ext cx="2763162" cy="1113601"/>
          </a:xfrm>
          <a:prstGeom prst="rect">
            <a:avLst/>
          </a:prstGeom>
        </p:spPr>
      </p:pic>
      <p:sp>
        <p:nvSpPr>
          <p:cNvPr id="20" name="Nome do tema">
            <a:extLst>
              <a:ext uri="{FF2B5EF4-FFF2-40B4-BE49-F238E27FC236}">
                <a16:creationId xmlns:a16="http://schemas.microsoft.com/office/drawing/2014/main" id="{03BF63AC-5EF8-45E1-B339-ED1F5800FC1C}"/>
              </a:ext>
            </a:extLst>
          </p:cNvPr>
          <p:cNvSpPr txBox="1"/>
          <p:nvPr/>
        </p:nvSpPr>
        <p:spPr>
          <a:xfrm>
            <a:off x="324103" y="2107732"/>
            <a:ext cx="5983707" cy="2505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3867" tIns="33867" rIns="33867" bIns="33867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defTabSz="550361" hangingPunct="0">
              <a:lnSpc>
                <a:spcPct val="90000"/>
              </a:lnSpc>
              <a:defRPr/>
            </a:pPr>
            <a:r>
              <a:rPr lang="pt-BR" sz="4400" kern="0" dirty="0">
                <a:solidFill>
                  <a:srgbClr val="FFFFFF"/>
                </a:solidFill>
                <a:latin typeface="Bahnschrift Light" panose="020B0502040204020203" pitchFamily="34" charset="0"/>
                <a:cs typeface="Arial" pitchFamily="34" charset="0"/>
              </a:rPr>
              <a:t>FLORESTA VIVA:</a:t>
            </a:r>
          </a:p>
          <a:p>
            <a:pPr defTabSz="550361" hangingPunct="0">
              <a:lnSpc>
                <a:spcPct val="90000"/>
              </a:lnSpc>
              <a:defRPr/>
            </a:pPr>
            <a:r>
              <a:rPr lang="pt-BR" sz="4400" kern="0" dirty="0">
                <a:solidFill>
                  <a:srgbClr val="FFFFFF"/>
                </a:solidFill>
                <a:latin typeface="Bahnschrift Light" panose="020B0502040204020203" pitchFamily="34" charset="0"/>
                <a:cs typeface="Arial" pitchFamily="34" charset="0"/>
              </a:rPr>
              <a:t>governança procedimentos</a:t>
            </a:r>
          </a:p>
          <a:p>
            <a:pPr defTabSz="550361" hangingPunct="0">
              <a:lnSpc>
                <a:spcPct val="90000"/>
              </a:lnSpc>
              <a:defRPr/>
            </a:pPr>
            <a:r>
              <a:rPr lang="pt-BR" sz="4400" kern="0" dirty="0" err="1">
                <a:solidFill>
                  <a:srgbClr val="FFFFFF"/>
                </a:solidFill>
                <a:latin typeface="Bahnschrift Light" panose="020B0502040204020203" pitchFamily="34" charset="0"/>
                <a:cs typeface="Arial" pitchFamily="34" charset="0"/>
              </a:rPr>
              <a:t>KfW</a:t>
            </a:r>
            <a:r>
              <a:rPr lang="pt-BR" sz="4400" kern="0" dirty="0">
                <a:solidFill>
                  <a:srgbClr val="FFFFFF"/>
                </a:solidFill>
                <a:latin typeface="Bahnschrift Light" panose="020B0502040204020203" pitchFamily="34" charset="0"/>
                <a:cs typeface="Arial" pitchFamily="34" charset="0"/>
              </a:rPr>
              <a:t> como parceira de CF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3B95C54-EAD4-4B05-9A9B-18D0BA117F35}"/>
              </a:ext>
            </a:extLst>
          </p:cNvPr>
          <p:cNvSpPr/>
          <p:nvPr/>
        </p:nvSpPr>
        <p:spPr>
          <a:xfrm>
            <a:off x="2068166" y="5307155"/>
            <a:ext cx="2271661" cy="421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50361" hangingPunct="0">
              <a:lnSpc>
                <a:spcPct val="150000"/>
              </a:lnSpc>
              <a:defRPr/>
            </a:pPr>
            <a:r>
              <a:rPr lang="pt-BR" sz="1600" dirty="0">
                <a:solidFill>
                  <a:srgbClr val="FFFFFF"/>
                </a:solidFill>
                <a:latin typeface="Bahnschrift Light" panose="020B0502040204020203" pitchFamily="34" charset="0"/>
                <a:cs typeface="Arial" pitchFamily="34" charset="0"/>
              </a:rPr>
              <a:t>Fevereiro/</a:t>
            </a:r>
            <a:r>
              <a:rPr lang="pt-BR" sz="1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2022</a:t>
            </a:r>
            <a:endParaRPr lang="pt-BR" sz="1600" kern="0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Avenir Next Regular"/>
            </a:endParaRPr>
          </a:p>
        </p:txBody>
      </p:sp>
      <p:sp>
        <p:nvSpPr>
          <p:cNvPr id="9" name="TextBox 22"/>
          <p:cNvSpPr txBox="1"/>
          <p:nvPr/>
        </p:nvSpPr>
        <p:spPr>
          <a:xfrm>
            <a:off x="3797658" y="6578346"/>
            <a:ext cx="8268520" cy="209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890"/>
              </a:lnSpc>
              <a:spcBef>
                <a:spcPct val="0"/>
              </a:spcBef>
            </a:pP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Classificação</a:t>
            </a:r>
            <a:r>
              <a:rPr lang="en-US" sz="10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Controlado.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Restrição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Acesso</a:t>
            </a:r>
            <a:r>
              <a:rPr lang="en-US" sz="10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BNDES, Funbio e empresas participantes do Floresta Viva. Unidade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Gestora</a:t>
            </a:r>
            <a:r>
              <a:rPr lang="en-US" sz="10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AGS/DEMAF</a:t>
            </a:r>
            <a:endParaRPr lang="en-US" sz="1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 descr="Ein Bild, das Text, Geschirr, Teller enthält.&#10;&#10;Automatisch generierte Beschreibung">
            <a:extLst>
              <a:ext uri="{FF2B5EF4-FFF2-40B4-BE49-F238E27FC236}">
                <a16:creationId xmlns:a16="http://schemas.microsoft.com/office/drawing/2014/main" id="{4B576CE2-AF68-3844-8B95-504C395D4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59" y="300695"/>
            <a:ext cx="2046090" cy="111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8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AutoShape 5"/>
          <p:cNvSpPr>
            <a:spLocks/>
          </p:cNvSpPr>
          <p:nvPr/>
        </p:nvSpPr>
        <p:spPr>
          <a:xfrm flipV="1">
            <a:off x="1" y="1200275"/>
            <a:ext cx="12192000" cy="1147814"/>
          </a:xfrm>
          <a:prstGeom prst="rect">
            <a:avLst/>
          </a:prstGeom>
          <a:solidFill>
            <a:srgbClr val="4F422B">
              <a:alpha val="78000"/>
            </a:srgbClr>
          </a:solidFill>
        </p:spPr>
      </p:sp>
      <p:sp>
        <p:nvSpPr>
          <p:cNvPr id="14" name="AutoShape 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6F7048">
              <a:alpha val="77255"/>
            </a:srgbClr>
          </a:solidFill>
        </p:spPr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8E3736-2492-43F3-996D-4418D62FB3AC}"/>
              </a:ext>
            </a:extLst>
          </p:cNvPr>
          <p:cNvSpPr txBox="1"/>
          <p:nvPr/>
        </p:nvSpPr>
        <p:spPr>
          <a:xfrm>
            <a:off x="131975" y="295412"/>
            <a:ext cx="11901187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400" b="1" dirty="0">
                <a:solidFill>
                  <a:schemeClr val="bg1">
                    <a:alpha val="8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FLORESTA VIVA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28E3736-2492-43F3-996D-4418D62FB3AC}"/>
              </a:ext>
            </a:extLst>
          </p:cNvPr>
          <p:cNvSpPr txBox="1"/>
          <p:nvPr/>
        </p:nvSpPr>
        <p:spPr>
          <a:xfrm>
            <a:off x="215346" y="1200275"/>
            <a:ext cx="11761307" cy="561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Iniciativa voltada para a </a:t>
            </a:r>
            <a:r>
              <a:rPr lang="pt-BR" sz="3200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restauração ecológica </a:t>
            </a: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de biomas brasileiros com foco no restabelecimento das múltiplas funções de formações de vegetação nativa, associadas com temporário uso sustentável. </a:t>
            </a:r>
          </a:p>
          <a:p>
            <a:pPr algn="just">
              <a:lnSpc>
                <a:spcPct val="80000"/>
              </a:lnSpc>
            </a:pP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Áreas alvo integram características de preservação perpétua (APP, RL, </a:t>
            </a:r>
            <a:r>
              <a:rPr lang="pt-BR" sz="32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RPPNs</a:t>
            </a: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 e outras </a:t>
            </a:r>
            <a:r>
              <a:rPr lang="pt-BR" sz="32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Ucs</a:t>
            </a: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)</a:t>
            </a:r>
          </a:p>
          <a:p>
            <a:pPr algn="just">
              <a:lnSpc>
                <a:spcPct val="80000"/>
              </a:lnSpc>
            </a:pPr>
            <a:endParaRPr lang="pt-BR" sz="32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Metas do BNDES para a implementação: </a:t>
            </a:r>
            <a:r>
              <a:rPr lang="pt-BR" sz="3200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16 - 33 mil hectares</a:t>
            </a: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 de área restaurada, sequestro de carbono 9 milhões de toneladas; possibilidades de certificação de créditos de carbono</a:t>
            </a:r>
          </a:p>
          <a:p>
            <a:pPr algn="just">
              <a:lnSpc>
                <a:spcPct val="80000"/>
              </a:lnSpc>
            </a:pPr>
            <a:endParaRPr lang="pt-BR" sz="32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Match-</a:t>
            </a:r>
            <a:r>
              <a:rPr lang="pt-BR" sz="32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funding</a:t>
            </a: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 de 1:1 - BNDES : (Setor Privado, outros parceiros)</a:t>
            </a:r>
          </a:p>
          <a:p>
            <a:pPr algn="just">
              <a:lnSpc>
                <a:spcPct val="80000"/>
              </a:lnSpc>
            </a:pP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Meta de investimento inicial de </a:t>
            </a:r>
            <a:r>
              <a:rPr lang="pt-BR" sz="3200" b="1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R</a:t>
            </a:r>
            <a:r>
              <a:rPr lang="pt-BR" sz="3200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$ 500 milhões </a:t>
            </a:r>
            <a:r>
              <a:rPr lang="pt-BR" sz="3200" dirty="0">
                <a:solidFill>
                  <a:schemeClr val="bg1"/>
                </a:solidFill>
                <a:latin typeface="Bahnschrift Light" panose="020B0502040204020203" pitchFamily="34" charset="0"/>
              </a:rPr>
              <a:t>ao longo de sete anos, com até 50% de recursos do Banco. (atual &gt;700 milhões)</a:t>
            </a:r>
          </a:p>
          <a:p>
            <a:pPr algn="just">
              <a:lnSpc>
                <a:spcPct val="80000"/>
              </a:lnSpc>
            </a:pPr>
            <a:endParaRPr lang="pt-BR" sz="32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8" name="TextBox 22"/>
          <p:cNvSpPr txBox="1"/>
          <p:nvPr/>
        </p:nvSpPr>
        <p:spPr>
          <a:xfrm>
            <a:off x="3614778" y="6587055"/>
            <a:ext cx="8268520" cy="216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890"/>
              </a:lnSpc>
              <a:spcBef>
                <a:spcPct val="0"/>
              </a:spcBef>
            </a:pP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Classificação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Controlado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.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Restrição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Acesso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BNDES,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Funbio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e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empresas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participantes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do Floresta Viva.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Unidade</a:t>
            </a:r>
            <a:r>
              <a:rPr lang="en-US" sz="1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Gestora</a:t>
            </a:r>
            <a:endParaRPr lang="en-US" sz="1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60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sp>
        <p:nvSpPr>
          <p:cNvPr id="20" name="AutoShape 5"/>
          <p:cNvSpPr/>
          <p:nvPr/>
        </p:nvSpPr>
        <p:spPr>
          <a:xfrm>
            <a:off x="-40564" y="-5426"/>
            <a:ext cx="12232564" cy="6870567"/>
          </a:xfrm>
          <a:prstGeom prst="rect">
            <a:avLst/>
          </a:prstGeom>
          <a:solidFill>
            <a:schemeClr val="bg1">
              <a:alpha val="85000"/>
            </a:schemeClr>
          </a:solidFill>
        </p:spPr>
      </p:sp>
      <p:sp>
        <p:nvSpPr>
          <p:cNvPr id="2" name="Hexágono 1"/>
          <p:cNvSpPr/>
          <p:nvPr/>
        </p:nvSpPr>
        <p:spPr>
          <a:xfrm rot="16200000">
            <a:off x="5117276" y="1078553"/>
            <a:ext cx="1694304" cy="3195978"/>
          </a:xfrm>
          <a:prstGeom prst="hexagon">
            <a:avLst/>
          </a:prstGeom>
          <a:solidFill>
            <a:schemeClr val="accent6">
              <a:lumMod val="5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Hexágono 6"/>
          <p:cNvSpPr/>
          <p:nvPr/>
        </p:nvSpPr>
        <p:spPr>
          <a:xfrm rot="16200000">
            <a:off x="1065911" y="1912920"/>
            <a:ext cx="1637765" cy="1527244"/>
          </a:xfrm>
          <a:prstGeom prst="hexagon">
            <a:avLst/>
          </a:prstGeom>
          <a:solidFill>
            <a:schemeClr val="accent1">
              <a:lumMod val="5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8"/>
          <p:cNvSpPr txBox="1"/>
          <p:nvPr/>
        </p:nvSpPr>
        <p:spPr>
          <a:xfrm>
            <a:off x="1220295" y="2491876"/>
            <a:ext cx="1278972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BNDES</a:t>
            </a:r>
            <a:endParaRPr lang="pt-BR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Seta para baixo 15"/>
          <p:cNvSpPr/>
          <p:nvPr/>
        </p:nvSpPr>
        <p:spPr>
          <a:xfrm rot="16200000">
            <a:off x="3408855" y="2282479"/>
            <a:ext cx="297594" cy="788124"/>
          </a:xfrm>
          <a:prstGeom prst="downArrow">
            <a:avLst/>
          </a:prstGeom>
          <a:solidFill>
            <a:schemeClr val="accent1">
              <a:lumMod val="5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8"/>
          <p:cNvSpPr txBox="1"/>
          <p:nvPr/>
        </p:nvSpPr>
        <p:spPr>
          <a:xfrm>
            <a:off x="4867877" y="2430321"/>
            <a:ext cx="2193101" cy="43088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FUNBIO</a:t>
            </a:r>
            <a:endParaRPr lang="en-US" sz="28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10459" y="354023"/>
            <a:ext cx="5306262" cy="73866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800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Fluxo de recursos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11"/>
          <p:cNvSpPr txBox="1"/>
          <p:nvPr/>
        </p:nvSpPr>
        <p:spPr>
          <a:xfrm>
            <a:off x="2648416" y="4315564"/>
            <a:ext cx="2360878" cy="8125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80000"/>
              </a:lnSpc>
            </a:pPr>
            <a:endParaRPr lang="pt-BR" sz="220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pt-BR" sz="22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Edital 1</a:t>
            </a:r>
          </a:p>
          <a:p>
            <a:pPr algn="ctr">
              <a:lnSpc>
                <a:spcPct val="80000"/>
              </a:lnSpc>
            </a:pPr>
            <a:endParaRPr lang="pt-BR" sz="22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8792479" y="1658443"/>
            <a:ext cx="3047752" cy="2888217"/>
            <a:chOff x="7832354" y="1915860"/>
            <a:chExt cx="3047752" cy="2888217"/>
          </a:xfrm>
        </p:grpSpPr>
        <p:sp>
          <p:nvSpPr>
            <p:cNvPr id="3" name="Hexágono 2"/>
            <p:cNvSpPr/>
            <p:nvPr/>
          </p:nvSpPr>
          <p:spPr>
            <a:xfrm rot="16200000">
              <a:off x="7777093" y="2002049"/>
              <a:ext cx="1637765" cy="1527244"/>
            </a:xfrm>
            <a:prstGeom prst="hexagon">
              <a:avLst/>
            </a:prstGeom>
            <a:solidFill>
              <a:srgbClr val="441D61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Hexágono 3"/>
            <p:cNvSpPr/>
            <p:nvPr/>
          </p:nvSpPr>
          <p:spPr>
            <a:xfrm rot="16200000">
              <a:off x="9297601" y="1971121"/>
              <a:ext cx="1637765" cy="1527244"/>
            </a:xfrm>
            <a:prstGeom prst="hexagon">
              <a:avLst/>
            </a:prstGeom>
            <a:solidFill>
              <a:srgbClr val="6B22A8">
                <a:alpha val="6666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Hexágono 4"/>
            <p:cNvSpPr/>
            <p:nvPr/>
          </p:nvSpPr>
          <p:spPr>
            <a:xfrm rot="16200000">
              <a:off x="8563011" y="3221573"/>
              <a:ext cx="1637765" cy="1527244"/>
            </a:xfrm>
            <a:prstGeom prst="hexagon">
              <a:avLst/>
            </a:pr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8574992" y="3069141"/>
              <a:ext cx="1639161" cy="61555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Bahnschrift Light" panose="020B0502040204020203" pitchFamily="34" charset="0"/>
                  <a:cs typeface="Arial" panose="020B0604020202020204" pitchFamily="34" charset="0"/>
                </a:rPr>
                <a:t>Empresas</a:t>
              </a:r>
              <a:endParaRPr lang="en-US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>
                  <a:solidFill>
                    <a:schemeClr val="bg1"/>
                  </a:solidFill>
                  <a:latin typeface="Bahnschrift Light" panose="020B0502040204020203" pitchFamily="34" charset="0"/>
                  <a:cs typeface="Arial" panose="020B0604020202020204" pitchFamily="34" charset="0"/>
                </a:rPr>
                <a:t>Apoiadoras</a:t>
              </a:r>
              <a:endParaRPr lang="en-US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Seta para a direita 21"/>
          <p:cNvSpPr/>
          <p:nvPr/>
        </p:nvSpPr>
        <p:spPr>
          <a:xfrm rot="10800000">
            <a:off x="7733437" y="2542925"/>
            <a:ext cx="956192" cy="24992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TextBox 8"/>
          <p:cNvSpPr txBox="1"/>
          <p:nvPr/>
        </p:nvSpPr>
        <p:spPr>
          <a:xfrm>
            <a:off x="2886339" y="2212497"/>
            <a:ext cx="1278972" cy="27699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>
                <a:latin typeface="Bahnschrift Light" panose="020B0502040204020203" pitchFamily="34" charset="0"/>
                <a:cs typeface="Arial" panose="020B0604020202020204" pitchFamily="34" charset="0"/>
              </a:rPr>
              <a:t>$$$</a:t>
            </a:r>
            <a:endParaRPr lang="en-US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7572047" y="2154259"/>
            <a:ext cx="1278972" cy="27699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>
                <a:latin typeface="Bahnschrift Light" panose="020B0502040204020203" pitchFamily="34" charset="0"/>
                <a:cs typeface="Arial" panose="020B0604020202020204" pitchFamily="34" charset="0"/>
              </a:rPr>
              <a:t>$$$</a:t>
            </a:r>
            <a:endParaRPr lang="en-US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11"/>
          <p:cNvSpPr txBox="1"/>
          <p:nvPr/>
        </p:nvSpPr>
        <p:spPr>
          <a:xfrm>
            <a:off x="2648416" y="5407470"/>
            <a:ext cx="2360878" cy="8125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80000"/>
              </a:lnSpc>
            </a:pPr>
            <a:endParaRPr lang="pt-BR" sz="220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pt-BR" sz="22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Edital 1</a:t>
            </a:r>
          </a:p>
          <a:p>
            <a:pPr algn="ctr">
              <a:lnSpc>
                <a:spcPct val="80000"/>
              </a:lnSpc>
            </a:pPr>
            <a:endParaRPr lang="pt-BR" sz="22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6804905" y="5407470"/>
            <a:ext cx="2360878" cy="8125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80000"/>
              </a:lnSpc>
            </a:pPr>
            <a:endParaRPr lang="pt-BR" sz="220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pt-BR" sz="22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Fomento 2</a:t>
            </a:r>
          </a:p>
          <a:p>
            <a:pPr algn="ctr">
              <a:lnSpc>
                <a:spcPct val="80000"/>
              </a:lnSpc>
            </a:pPr>
            <a:endParaRPr lang="pt-BR" sz="22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11"/>
          <p:cNvSpPr txBox="1"/>
          <p:nvPr/>
        </p:nvSpPr>
        <p:spPr>
          <a:xfrm>
            <a:off x="6824559" y="4315564"/>
            <a:ext cx="2360878" cy="8125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80000"/>
              </a:lnSpc>
            </a:pPr>
            <a:endParaRPr lang="pt-BR" sz="220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pt-BR" sz="22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Fomento 1</a:t>
            </a:r>
          </a:p>
          <a:p>
            <a:pPr algn="ctr">
              <a:lnSpc>
                <a:spcPct val="80000"/>
              </a:lnSpc>
            </a:pPr>
            <a:endParaRPr lang="pt-BR" sz="22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9" name="Seta para a direita 48"/>
          <p:cNvSpPr/>
          <p:nvPr/>
        </p:nvSpPr>
        <p:spPr>
          <a:xfrm rot="7583577" flipV="1">
            <a:off x="4104702" y="3728514"/>
            <a:ext cx="980892" cy="145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Seta para a direita 50"/>
          <p:cNvSpPr/>
          <p:nvPr/>
        </p:nvSpPr>
        <p:spPr>
          <a:xfrm rot="6403539" flipV="1">
            <a:off x="4248223" y="4725452"/>
            <a:ext cx="2473177" cy="160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Seta para a direita 52"/>
          <p:cNvSpPr/>
          <p:nvPr/>
        </p:nvSpPr>
        <p:spPr>
          <a:xfrm rot="4721225" flipV="1">
            <a:off x="5198321" y="4695190"/>
            <a:ext cx="2375231" cy="168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Seta para a direita 53"/>
          <p:cNvSpPr/>
          <p:nvPr/>
        </p:nvSpPr>
        <p:spPr>
          <a:xfrm rot="3276618" flipV="1">
            <a:off x="6884205" y="3692382"/>
            <a:ext cx="980892" cy="145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Seta para a direita 55"/>
          <p:cNvSpPr/>
          <p:nvPr/>
        </p:nvSpPr>
        <p:spPr>
          <a:xfrm rot="7583577" flipV="1">
            <a:off x="8281369" y="3608451"/>
            <a:ext cx="980892" cy="14531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Seta para a direita 56"/>
          <p:cNvSpPr/>
          <p:nvPr/>
        </p:nvSpPr>
        <p:spPr>
          <a:xfrm rot="6403539" flipV="1">
            <a:off x="8745529" y="5136824"/>
            <a:ext cx="1680063" cy="155958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TextBox 8"/>
          <p:cNvSpPr txBox="1"/>
          <p:nvPr/>
        </p:nvSpPr>
        <p:spPr>
          <a:xfrm>
            <a:off x="9346198" y="5131341"/>
            <a:ext cx="1278972" cy="27699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>
                <a:latin typeface="Bahnschrift Light" panose="020B0502040204020203" pitchFamily="34" charset="0"/>
                <a:cs typeface="Arial" panose="020B0604020202020204" pitchFamily="34" charset="0"/>
              </a:rPr>
              <a:t>$$$</a:t>
            </a:r>
            <a:endParaRPr lang="en-US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8"/>
          <p:cNvSpPr txBox="1"/>
          <p:nvPr/>
        </p:nvSpPr>
        <p:spPr>
          <a:xfrm>
            <a:off x="7413064" y="3459902"/>
            <a:ext cx="1278972" cy="27699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>
                <a:latin typeface="Bahnschrift Light" panose="020B0502040204020203" pitchFamily="34" charset="0"/>
                <a:cs typeface="Arial" panose="020B0604020202020204" pitchFamily="34" charset="0"/>
              </a:rPr>
              <a:t>$$$</a:t>
            </a:r>
            <a:endParaRPr lang="en-US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5240489" y="4851095"/>
            <a:ext cx="1278972" cy="27699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>
                <a:latin typeface="Bahnschrift Light" panose="020B0502040204020203" pitchFamily="34" charset="0"/>
                <a:cs typeface="Arial" panose="020B0604020202020204" pitchFamily="34" charset="0"/>
              </a:rPr>
              <a:t>$$$</a:t>
            </a:r>
            <a:endParaRPr lang="en-US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3271499" y="3704981"/>
            <a:ext cx="1278972" cy="27699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>
                <a:latin typeface="Bahnschrift Light" panose="020B0502040204020203" pitchFamily="34" charset="0"/>
                <a:cs typeface="Arial" panose="020B0604020202020204" pitchFamily="34" charset="0"/>
              </a:rPr>
              <a:t>$$$</a:t>
            </a:r>
            <a:endParaRPr lang="en-US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2880105" y="2811724"/>
            <a:ext cx="1278972" cy="27699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latin typeface="Bahnschrift Light" panose="020B0502040204020203" pitchFamily="34" charset="0"/>
                <a:cs typeface="Arial" panose="020B0604020202020204" pitchFamily="34" charset="0"/>
              </a:rPr>
              <a:t>R$ 250 M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9673500" y="1419803"/>
            <a:ext cx="1278972" cy="27699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>
                <a:latin typeface="Bahnschrift Light" panose="020B0502040204020203" pitchFamily="34" charset="0"/>
                <a:cs typeface="Arial" panose="020B0604020202020204" pitchFamily="34" charset="0"/>
              </a:rPr>
              <a:t>R$ 426 M</a:t>
            </a:r>
            <a:endParaRPr lang="en-US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22"/>
          <p:cNvSpPr txBox="1"/>
          <p:nvPr/>
        </p:nvSpPr>
        <p:spPr>
          <a:xfrm>
            <a:off x="139373" y="6327906"/>
            <a:ext cx="3317132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Classificação</a:t>
            </a:r>
            <a:r>
              <a:rPr lang="en-US" sz="1000">
                <a:latin typeface="Bahnschrift Light" panose="020B0502040204020203" pitchFamily="34" charset="0"/>
                <a:cs typeface="Arial" panose="020B0604020202020204" pitchFamily="34" charset="0"/>
              </a:rPr>
              <a:t>: Controlado. </a:t>
            </a: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Restrição</a:t>
            </a:r>
            <a:r>
              <a:rPr lang="en-US" sz="1000" dirty="0">
                <a:latin typeface="Bahnschrift Light" panose="020B0502040204020203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Acesso</a:t>
            </a:r>
            <a:r>
              <a:rPr lang="en-US" sz="1000">
                <a:latin typeface="Bahnschrift Light" panose="020B0502040204020203" pitchFamily="34" charset="0"/>
                <a:cs typeface="Arial" panose="020B0604020202020204" pitchFamily="34" charset="0"/>
              </a:rPr>
              <a:t>: BNDES, FUNBIO e empresas participantes do Floresta Viva. Unidade </a:t>
            </a: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Gestora</a:t>
            </a:r>
            <a:r>
              <a:rPr lang="en-US" sz="1000">
                <a:latin typeface="Bahnschrift Light" panose="020B0502040204020203" pitchFamily="34" charset="0"/>
                <a:cs typeface="Arial" panose="020B0604020202020204" pitchFamily="34" charset="0"/>
              </a:rPr>
              <a:t>: AGS/DEMAF</a:t>
            </a:r>
            <a:endParaRPr lang="en-US" sz="1000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49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1" grpId="0"/>
      <p:bldP spid="16" grpId="0" animBg="1"/>
      <p:bldP spid="23" grpId="0"/>
      <p:bldP spid="70" grpId="0" animBg="1"/>
      <p:bldP spid="44" grpId="0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46ACE94-5EAE-4F35-AFFC-A1EC591B986E}"/>
              </a:ext>
            </a:extLst>
          </p:cNvPr>
          <p:cNvSpPr/>
          <p:nvPr/>
        </p:nvSpPr>
        <p:spPr>
          <a:xfrm>
            <a:off x="1275649" y="2461272"/>
            <a:ext cx="4190999" cy="2901304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F89BC51-5F12-4D22-9EF0-0E06CFB9D443}"/>
              </a:ext>
            </a:extLst>
          </p:cNvPr>
          <p:cNvSpPr txBox="1"/>
          <p:nvPr/>
        </p:nvSpPr>
        <p:spPr>
          <a:xfrm>
            <a:off x="261989" y="88025"/>
            <a:ext cx="10556382" cy="3692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1218824">
              <a:defRPr/>
            </a:pPr>
            <a:r>
              <a:rPr lang="pt-BR" sz="2399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Governança Floresta Viva – Exemplo</a:t>
            </a:r>
            <a:endParaRPr kumimoji="0" lang="pt-BR" sz="23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8EC163D5-FAEA-4C4E-8D39-82BAB9D6AE0B}"/>
              </a:ext>
            </a:extLst>
          </p:cNvPr>
          <p:cNvSpPr/>
          <p:nvPr/>
        </p:nvSpPr>
        <p:spPr>
          <a:xfrm>
            <a:off x="1583470" y="2947528"/>
            <a:ext cx="1442537" cy="7724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BNDES</a:t>
            </a:r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50580DD7-9BF4-4195-89FD-D57FFB22D3C9}"/>
              </a:ext>
            </a:extLst>
          </p:cNvPr>
          <p:cNvSpPr/>
          <p:nvPr/>
        </p:nvSpPr>
        <p:spPr>
          <a:xfrm>
            <a:off x="1594859" y="4152551"/>
            <a:ext cx="1442537" cy="7724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Petrobras</a:t>
            </a:r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0458DC24-E0C4-4553-A70D-DDD64B978790}"/>
              </a:ext>
            </a:extLst>
          </p:cNvPr>
          <p:cNvSpPr/>
          <p:nvPr/>
        </p:nvSpPr>
        <p:spPr>
          <a:xfrm>
            <a:off x="3474974" y="3477954"/>
            <a:ext cx="1770108" cy="77241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FUNBIO</a:t>
            </a:r>
            <a:endParaRPr lang="pt-BR" sz="16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4" name="Conector reto 63">
            <a:extLst>
              <a:ext uri="{FF2B5EF4-FFF2-40B4-BE49-F238E27FC236}">
                <a16:creationId xmlns:a16="http://schemas.microsoft.com/office/drawing/2014/main" id="{2C582517-73D3-4430-BE8B-CA7A0A9CCD64}"/>
              </a:ext>
            </a:extLst>
          </p:cNvPr>
          <p:cNvCxnSpPr>
            <a:cxnSpLocks/>
            <a:stCxn id="58" idx="3"/>
            <a:endCxn id="60" idx="2"/>
          </p:cNvCxnSpPr>
          <p:nvPr/>
        </p:nvCxnSpPr>
        <p:spPr>
          <a:xfrm>
            <a:off x="3026007" y="3333735"/>
            <a:ext cx="448967" cy="530426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FBDE43B6-63CC-4CA6-BFAC-3F7BB6B2BE4A}"/>
              </a:ext>
            </a:extLst>
          </p:cNvPr>
          <p:cNvCxnSpPr>
            <a:cxnSpLocks/>
            <a:stCxn id="59" idx="3"/>
            <a:endCxn id="60" idx="2"/>
          </p:cNvCxnSpPr>
          <p:nvPr/>
        </p:nvCxnSpPr>
        <p:spPr>
          <a:xfrm flipV="1">
            <a:off x="3037396" y="3864161"/>
            <a:ext cx="437578" cy="67459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ângulo 72">
            <a:extLst>
              <a:ext uri="{FF2B5EF4-FFF2-40B4-BE49-F238E27FC236}">
                <a16:creationId xmlns:a16="http://schemas.microsoft.com/office/drawing/2014/main" id="{73C973CA-B5BB-47D8-8AE6-53FF8527CD3F}"/>
              </a:ext>
            </a:extLst>
          </p:cNvPr>
          <p:cNvSpPr/>
          <p:nvPr/>
        </p:nvSpPr>
        <p:spPr>
          <a:xfrm>
            <a:off x="1605841" y="2951351"/>
            <a:ext cx="1442537" cy="7724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BNDES</a:t>
            </a:r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3B1273C9-ED4F-4978-AED5-2A273FA55B7F}"/>
              </a:ext>
            </a:extLst>
          </p:cNvPr>
          <p:cNvSpPr/>
          <p:nvPr/>
        </p:nvSpPr>
        <p:spPr>
          <a:xfrm>
            <a:off x="1617230" y="4156374"/>
            <a:ext cx="1442537" cy="7724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Empresa(s)</a:t>
            </a:r>
          </a:p>
          <a:p>
            <a:pPr algn="ctr"/>
            <a:r>
              <a:rPr lang="pt-B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Apoiador(as)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8DF65DF9-DE16-4985-83E4-63C84EC9F61F}"/>
              </a:ext>
            </a:extLst>
          </p:cNvPr>
          <p:cNvSpPr txBox="1"/>
          <p:nvPr/>
        </p:nvSpPr>
        <p:spPr>
          <a:xfrm>
            <a:off x="261989" y="2105744"/>
            <a:ext cx="4341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960" lvl="2" indent="0" defTabSz="91433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pt-BR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Núcleo Gestor (</a:t>
            </a:r>
            <a:r>
              <a:rPr lang="pt-BR" sz="18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</a:t>
            </a:r>
            <a:r>
              <a:rPr lang="pt-BR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BR" sz="18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dital/Fomento)</a:t>
            </a:r>
            <a:endParaRPr lang="pt-BR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C1E987E-285B-4D86-BE48-950627138937}"/>
              </a:ext>
            </a:extLst>
          </p:cNvPr>
          <p:cNvSpPr/>
          <p:nvPr/>
        </p:nvSpPr>
        <p:spPr>
          <a:xfrm>
            <a:off x="3612332" y="947224"/>
            <a:ext cx="1854315" cy="91440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>
                <a:solidFill>
                  <a:srgbClr val="000000"/>
                </a:solidFill>
              </a:rPr>
              <a:t>Acompanhamento BNDES</a:t>
            </a:r>
            <a:endParaRPr lang="pt-BR" sz="1600" b="1" dirty="0">
              <a:solidFill>
                <a:srgbClr val="000000"/>
              </a:solidFill>
            </a:endParaRPr>
          </a:p>
        </p:txBody>
      </p: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DDFEEE1E-5F04-45EA-A3EA-AFE3261309BF}"/>
              </a:ext>
            </a:extLst>
          </p:cNvPr>
          <p:cNvCxnSpPr>
            <a:cxnSpLocks/>
            <a:stCxn id="60" idx="0"/>
            <a:endCxn id="25" idx="2"/>
          </p:cNvCxnSpPr>
          <p:nvPr/>
        </p:nvCxnSpPr>
        <p:spPr>
          <a:xfrm rot="5400000" flipH="1" flipV="1">
            <a:off x="3641594" y="2580058"/>
            <a:ext cx="1616330" cy="17946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ângulo 28">
            <a:extLst>
              <a:ext uri="{FF2B5EF4-FFF2-40B4-BE49-F238E27FC236}">
                <a16:creationId xmlns:a16="http://schemas.microsoft.com/office/drawing/2014/main" id="{6F721360-A7FF-4C02-B0AD-2E74C2926D5E}"/>
              </a:ext>
            </a:extLst>
          </p:cNvPr>
          <p:cNvSpPr/>
          <p:nvPr/>
        </p:nvSpPr>
        <p:spPr>
          <a:xfrm>
            <a:off x="3375498" y="5854236"/>
            <a:ext cx="1783859" cy="9144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rgbClr val="000000"/>
                </a:solidFill>
              </a:rPr>
              <a:t>Acompanhamento Apoiadora(s)</a:t>
            </a:r>
          </a:p>
        </p:txBody>
      </p: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6585A6CF-8534-488A-B0B7-2E9DCE09A77B}"/>
              </a:ext>
            </a:extLst>
          </p:cNvPr>
          <p:cNvCxnSpPr>
            <a:cxnSpLocks/>
            <a:endCxn id="29" idx="0"/>
          </p:cNvCxnSpPr>
          <p:nvPr/>
        </p:nvCxnSpPr>
        <p:spPr>
          <a:xfrm rot="5400000">
            <a:off x="3483269" y="5003323"/>
            <a:ext cx="1635072" cy="66754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id="{A744B01C-68D6-441B-84C1-BA9FFEC2068C}"/>
              </a:ext>
            </a:extLst>
          </p:cNvPr>
          <p:cNvSpPr/>
          <p:nvPr/>
        </p:nvSpPr>
        <p:spPr>
          <a:xfrm>
            <a:off x="6426753" y="4541925"/>
            <a:ext cx="1680018" cy="77241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Editais e Fomentos de </a:t>
            </a:r>
            <a:r>
              <a:rPr lang="pt-BR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restauração</a:t>
            </a:r>
          </a:p>
        </p:txBody>
      </p:sp>
      <p:sp>
        <p:nvSpPr>
          <p:cNvPr id="53" name="Retângulo: Cantos Arredondados 52">
            <a:extLst>
              <a:ext uri="{FF2B5EF4-FFF2-40B4-BE49-F238E27FC236}">
                <a16:creationId xmlns:a16="http://schemas.microsoft.com/office/drawing/2014/main" id="{E2244C15-322F-4519-A323-40BE3F6E0686}"/>
              </a:ext>
            </a:extLst>
          </p:cNvPr>
          <p:cNvSpPr/>
          <p:nvPr/>
        </p:nvSpPr>
        <p:spPr>
          <a:xfrm>
            <a:off x="5888701" y="1746930"/>
            <a:ext cx="2535452" cy="113076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Comissão de seleção: Apoiadora(s) e BNDES. Secretaria </a:t>
            </a:r>
            <a:r>
              <a:rPr lang="pt-BR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Funbio</a:t>
            </a:r>
            <a:endParaRPr lang="pt-BR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41C0FA97-DB4F-49B0-81D0-D9CDE36DAF17}"/>
              </a:ext>
            </a:extLst>
          </p:cNvPr>
          <p:cNvCxnSpPr>
            <a:cxnSpLocks/>
            <a:stCxn id="53" idx="2"/>
            <a:endCxn id="52" idx="0"/>
          </p:cNvCxnSpPr>
          <p:nvPr/>
        </p:nvCxnSpPr>
        <p:spPr>
          <a:xfrm>
            <a:off x="7156427" y="2877690"/>
            <a:ext cx="110335" cy="1664235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BFE5B1FE-850C-4169-B8C2-C201CBF81795}"/>
              </a:ext>
            </a:extLst>
          </p:cNvPr>
          <p:cNvCxnSpPr>
            <a:cxnSpLocks/>
            <a:stCxn id="60" idx="6"/>
            <a:endCxn id="52" idx="1"/>
          </p:cNvCxnSpPr>
          <p:nvPr/>
        </p:nvCxnSpPr>
        <p:spPr>
          <a:xfrm>
            <a:off x="5245082" y="3864161"/>
            <a:ext cx="1181671" cy="1063971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ângulo: Único Canto Recortado 55">
            <a:extLst>
              <a:ext uri="{FF2B5EF4-FFF2-40B4-BE49-F238E27FC236}">
                <a16:creationId xmlns:a16="http://schemas.microsoft.com/office/drawing/2014/main" id="{C96851ED-CA74-42FA-B869-8F219A1739D5}"/>
              </a:ext>
            </a:extLst>
          </p:cNvPr>
          <p:cNvSpPr/>
          <p:nvPr/>
        </p:nvSpPr>
        <p:spPr>
          <a:xfrm>
            <a:off x="9547669" y="2847478"/>
            <a:ext cx="1488630" cy="480396"/>
          </a:xfrm>
          <a:prstGeom prst="snip1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Executor 1</a:t>
            </a:r>
          </a:p>
        </p:txBody>
      </p:sp>
      <p:sp>
        <p:nvSpPr>
          <p:cNvPr id="57" name="Retângulo: Único Canto Recortado 56">
            <a:extLst>
              <a:ext uri="{FF2B5EF4-FFF2-40B4-BE49-F238E27FC236}">
                <a16:creationId xmlns:a16="http://schemas.microsoft.com/office/drawing/2014/main" id="{4ED25474-E0A2-4A4E-B76B-4A3CAEBFF306}"/>
              </a:ext>
            </a:extLst>
          </p:cNvPr>
          <p:cNvSpPr/>
          <p:nvPr/>
        </p:nvSpPr>
        <p:spPr>
          <a:xfrm>
            <a:off x="9547669" y="3623963"/>
            <a:ext cx="1488630" cy="480396"/>
          </a:xfrm>
          <a:prstGeom prst="snip1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Executor 2</a:t>
            </a:r>
          </a:p>
        </p:txBody>
      </p:sp>
      <p:sp>
        <p:nvSpPr>
          <p:cNvPr id="78" name="Retângulo: Único Canto Recortado 77">
            <a:extLst>
              <a:ext uri="{FF2B5EF4-FFF2-40B4-BE49-F238E27FC236}">
                <a16:creationId xmlns:a16="http://schemas.microsoft.com/office/drawing/2014/main" id="{C0FB6788-3515-4B97-A31B-78710852558E}"/>
              </a:ext>
            </a:extLst>
          </p:cNvPr>
          <p:cNvSpPr/>
          <p:nvPr/>
        </p:nvSpPr>
        <p:spPr>
          <a:xfrm>
            <a:off x="9547669" y="4347980"/>
            <a:ext cx="1488630" cy="480396"/>
          </a:xfrm>
          <a:prstGeom prst="snip1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Executor XYZ</a:t>
            </a:r>
          </a:p>
        </p:txBody>
      </p:sp>
      <p:cxnSp>
        <p:nvCxnSpPr>
          <p:cNvPr id="79" name="Conector reto 78">
            <a:extLst>
              <a:ext uri="{FF2B5EF4-FFF2-40B4-BE49-F238E27FC236}">
                <a16:creationId xmlns:a16="http://schemas.microsoft.com/office/drawing/2014/main" id="{34AD1D0B-10C1-4D26-8A3D-F4B18958DA01}"/>
              </a:ext>
            </a:extLst>
          </p:cNvPr>
          <p:cNvCxnSpPr>
            <a:cxnSpLocks/>
            <a:stCxn id="52" idx="3"/>
            <a:endCxn id="56" idx="2"/>
          </p:cNvCxnSpPr>
          <p:nvPr/>
        </p:nvCxnSpPr>
        <p:spPr>
          <a:xfrm flipV="1">
            <a:off x="8106771" y="3087676"/>
            <a:ext cx="1440898" cy="1840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to 79">
            <a:extLst>
              <a:ext uri="{FF2B5EF4-FFF2-40B4-BE49-F238E27FC236}">
                <a16:creationId xmlns:a16="http://schemas.microsoft.com/office/drawing/2014/main" id="{F4BBC505-4EED-43BC-AA2D-1212EFEE6869}"/>
              </a:ext>
            </a:extLst>
          </p:cNvPr>
          <p:cNvCxnSpPr>
            <a:cxnSpLocks/>
            <a:stCxn id="52" idx="3"/>
            <a:endCxn id="57" idx="2"/>
          </p:cNvCxnSpPr>
          <p:nvPr/>
        </p:nvCxnSpPr>
        <p:spPr>
          <a:xfrm flipV="1">
            <a:off x="8106771" y="3864161"/>
            <a:ext cx="1440898" cy="10639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FDDF2547-E76D-465C-9650-320CE6A9A687}"/>
              </a:ext>
            </a:extLst>
          </p:cNvPr>
          <p:cNvCxnSpPr>
            <a:cxnSpLocks/>
            <a:stCxn id="52" idx="3"/>
            <a:endCxn id="78" idx="2"/>
          </p:cNvCxnSpPr>
          <p:nvPr/>
        </p:nvCxnSpPr>
        <p:spPr>
          <a:xfrm flipV="1">
            <a:off x="8106771" y="4588178"/>
            <a:ext cx="1440898" cy="3399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A6A21A7-ED13-40D5-B703-B0087C44AC20}"/>
              </a:ext>
            </a:extLst>
          </p:cNvPr>
          <p:cNvSpPr txBox="1"/>
          <p:nvPr/>
        </p:nvSpPr>
        <p:spPr>
          <a:xfrm>
            <a:off x="8827220" y="1911116"/>
            <a:ext cx="3313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>
                <a:solidFill>
                  <a:srgbClr val="0070C0"/>
                </a:solidFill>
              </a:rPr>
              <a:t>Executores apresentam relatórios de desempenho físico e financeiro ao Funbio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2F8BE82-3AD1-4F2C-BE52-51FB150BE388}"/>
              </a:ext>
            </a:extLst>
          </p:cNvPr>
          <p:cNvSpPr txBox="1"/>
          <p:nvPr/>
        </p:nvSpPr>
        <p:spPr>
          <a:xfrm>
            <a:off x="5632196" y="5615575"/>
            <a:ext cx="65081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>
                <a:solidFill>
                  <a:srgbClr val="000000"/>
                </a:solidFill>
              </a:rPr>
              <a:t>Acompanhamento do Núcleo Gestor:</a:t>
            </a:r>
          </a:p>
          <a:p>
            <a:r>
              <a:rPr lang="pt-BR" sz="1600">
                <a:solidFill>
                  <a:srgbClr val="000000"/>
                </a:solidFill>
              </a:rPr>
              <a:t>1. Relatórios físico/financeiros dos projetos; 2. Acesso aos sistemas do Funbio; 3. Visitas aos projetos e executores; 4. Auditorias Financeiras independentes; 5. Avaliações próprias a partir das informações anteriores.</a:t>
            </a:r>
            <a:endParaRPr lang="pt-BR" sz="1600" dirty="0">
              <a:solidFill>
                <a:srgbClr val="000000"/>
              </a:solidFill>
            </a:endParaRPr>
          </a:p>
        </p:txBody>
      </p: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5513D2B7-3833-4870-8303-0EACD2781671}"/>
              </a:ext>
            </a:extLst>
          </p:cNvPr>
          <p:cNvCxnSpPr>
            <a:cxnSpLocks/>
          </p:cNvCxnSpPr>
          <p:nvPr/>
        </p:nvCxnSpPr>
        <p:spPr>
          <a:xfrm flipH="1">
            <a:off x="4985856" y="3087676"/>
            <a:ext cx="4561813" cy="50339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84FD1114-6D91-484B-936C-D9B70C4C76B8}"/>
              </a:ext>
            </a:extLst>
          </p:cNvPr>
          <p:cNvCxnSpPr>
            <a:cxnSpLocks/>
          </p:cNvCxnSpPr>
          <p:nvPr/>
        </p:nvCxnSpPr>
        <p:spPr>
          <a:xfrm flipH="1">
            <a:off x="5245082" y="3864161"/>
            <a:ext cx="4302587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4F2C9EB6-D45B-43AB-8033-14474BEC5B80}"/>
              </a:ext>
            </a:extLst>
          </p:cNvPr>
          <p:cNvCxnSpPr/>
          <p:nvPr/>
        </p:nvCxnSpPr>
        <p:spPr>
          <a:xfrm flipH="1" flipV="1">
            <a:off x="4985856" y="4137251"/>
            <a:ext cx="4561813" cy="45092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angulado 15"/>
          <p:cNvCxnSpPr>
            <a:stCxn id="52" idx="1"/>
            <a:endCxn id="2" idx="3"/>
          </p:cNvCxnSpPr>
          <p:nvPr/>
        </p:nvCxnSpPr>
        <p:spPr>
          <a:xfrm rot="10800000">
            <a:off x="5466649" y="3911924"/>
            <a:ext cx="960105" cy="101620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/>
          <p:cNvSpPr txBox="1"/>
          <p:nvPr/>
        </p:nvSpPr>
        <p:spPr>
          <a:xfrm>
            <a:off x="1474355" y="4991100"/>
            <a:ext cx="2621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Decisões por consenso</a:t>
            </a:r>
          </a:p>
        </p:txBody>
      </p:sp>
      <p:sp>
        <p:nvSpPr>
          <p:cNvPr id="37" name="TextBox 22"/>
          <p:cNvSpPr txBox="1"/>
          <p:nvPr/>
        </p:nvSpPr>
        <p:spPr>
          <a:xfrm>
            <a:off x="139373" y="6327906"/>
            <a:ext cx="3317132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Classificação</a:t>
            </a:r>
            <a:r>
              <a:rPr lang="en-US" sz="1000">
                <a:latin typeface="Bahnschrift Light" panose="020B0502040204020203" pitchFamily="34" charset="0"/>
                <a:cs typeface="Arial" panose="020B0604020202020204" pitchFamily="34" charset="0"/>
              </a:rPr>
              <a:t>: Controlado. </a:t>
            </a: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Restrição</a:t>
            </a:r>
            <a:r>
              <a:rPr lang="en-US" sz="1000" dirty="0">
                <a:latin typeface="Bahnschrift Light" panose="020B0502040204020203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Acesso</a:t>
            </a:r>
            <a:r>
              <a:rPr lang="en-US" sz="1000">
                <a:latin typeface="Bahnschrift Light" panose="020B0502040204020203" pitchFamily="34" charset="0"/>
                <a:cs typeface="Arial" panose="020B0604020202020204" pitchFamily="34" charset="0"/>
              </a:rPr>
              <a:t>: BNDES, FUNBIO e empresas participantes do Floresta Viva. Unidade </a:t>
            </a: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Gestora</a:t>
            </a:r>
            <a:r>
              <a:rPr lang="en-US" sz="1000">
                <a:latin typeface="Bahnschrift Light" panose="020B0502040204020203" pitchFamily="34" charset="0"/>
                <a:cs typeface="Arial" panose="020B0604020202020204" pitchFamily="34" charset="0"/>
              </a:rPr>
              <a:t>: AGS/DEMAF</a:t>
            </a:r>
            <a:endParaRPr lang="en-US" sz="1000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118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37" name="Retângulo 36"/>
          <p:cNvSpPr/>
          <p:nvPr/>
        </p:nvSpPr>
        <p:spPr>
          <a:xfrm>
            <a:off x="3" y="-529"/>
            <a:ext cx="12191997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TextBox 16"/>
          <p:cNvSpPr txBox="1"/>
          <p:nvPr/>
        </p:nvSpPr>
        <p:spPr>
          <a:xfrm>
            <a:off x="8815181" y="984081"/>
            <a:ext cx="3102453" cy="452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920"/>
              </a:lnSpc>
            </a:pPr>
            <a:r>
              <a:rPr lang="en-US" sz="2933" spc="56" dirty="0" err="1">
                <a:solidFill>
                  <a:srgbClr val="938E5B"/>
                </a:solidFill>
                <a:latin typeface="Bahnschrift Light" panose="020B0502040204020203" pitchFamily="34" charset="0"/>
              </a:rPr>
              <a:t>GOVERNANÇA</a:t>
            </a:r>
            <a:endParaRPr lang="en-US" sz="2933" spc="56" dirty="0">
              <a:solidFill>
                <a:srgbClr val="938E5B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135293" y="1718857"/>
            <a:ext cx="3882465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60"/>
              </a:lnSpc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As instituições participantes definirão o modo de governança do Núcleo Gestor.</a:t>
            </a:r>
          </a:p>
          <a:p>
            <a:pPr algn="r">
              <a:lnSpc>
                <a:spcPts val="1960"/>
              </a:lnSpc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Funbio terá o papel adicional de Secretaria.</a:t>
            </a:r>
            <a:endParaRPr lang="en-US" spc="32" dirty="0">
              <a:solidFill>
                <a:schemeClr val="tx1">
                  <a:lumMod val="65000"/>
                  <a:lumOff val="3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72005" y="1079939"/>
            <a:ext cx="2723373" cy="452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933" spc="56">
                <a:solidFill>
                  <a:srgbClr val="595959"/>
                </a:solidFill>
                <a:latin typeface="Bahnschrift Light" panose="020B0502040204020203" pitchFamily="34" charset="0"/>
              </a:rPr>
              <a:t>ESTRUTURA</a:t>
            </a:r>
            <a:endParaRPr lang="en-US" sz="2800" spc="84" dirty="0">
              <a:solidFill>
                <a:schemeClr val="tx2">
                  <a:lumMod val="50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5555" y="1621035"/>
            <a:ext cx="3374036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60"/>
              </a:lnSpc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Instância de formulação e deliberação formada por BNDES, FUNBIO e instituições apoiadoras.</a:t>
            </a:r>
          </a:p>
          <a:p>
            <a:pPr algn="r">
              <a:lnSpc>
                <a:spcPts val="1960"/>
              </a:lnSpc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Não há necessidade de definir nomes fixos dos integrantes.</a:t>
            </a:r>
            <a:endParaRPr lang="pt-BR" spc="42" dirty="0">
              <a:solidFill>
                <a:schemeClr val="tx1">
                  <a:lumMod val="65000"/>
                  <a:lumOff val="3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406578" y="4483074"/>
            <a:ext cx="247888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933" spc="56">
                <a:solidFill>
                  <a:srgbClr val="686933"/>
                </a:solidFill>
                <a:latin typeface="Bahnschrift Light" panose="020B0502040204020203" pitchFamily="34" charset="0"/>
              </a:rPr>
              <a:t>ATRIBUIÇÕES</a:t>
            </a:r>
            <a:endParaRPr lang="en-US" sz="2800" spc="84" dirty="0">
              <a:solidFill>
                <a:schemeClr val="tx2">
                  <a:lumMod val="50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56960" y="5214048"/>
            <a:ext cx="647824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1960"/>
              </a:lnSpc>
              <a:buFont typeface="Arial" panose="020B0604020202020204" pitchFamily="34" charset="0"/>
              <a:buChar char="•"/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Estabelecer Comissões de Seleção</a:t>
            </a:r>
          </a:p>
          <a:p>
            <a:pPr marL="342900" indent="-342900">
              <a:lnSpc>
                <a:spcPts val="1960"/>
              </a:lnSpc>
              <a:buFont typeface="Arial" panose="020B0604020202020204" pitchFamily="34" charset="0"/>
              <a:buChar char="•"/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Definir recorte territorial, valor e outros parâmetros dos editais/fomentos</a:t>
            </a:r>
          </a:p>
          <a:p>
            <a:pPr marL="342900" indent="-342900">
              <a:lnSpc>
                <a:spcPts val="1960"/>
              </a:lnSpc>
              <a:buFont typeface="Arial" panose="020B0604020202020204" pitchFamily="34" charset="0"/>
              <a:buChar char="•"/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Avaliar desempenho dos projetos</a:t>
            </a:r>
          </a:p>
          <a:p>
            <a:pPr marL="342900" indent="-342900">
              <a:lnSpc>
                <a:spcPts val="1960"/>
              </a:lnSpc>
              <a:buFont typeface="Arial" panose="020B0604020202020204" pitchFamily="34" charset="0"/>
              <a:buChar char="•"/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Constituir eventuais grupos técnicos de apoio</a:t>
            </a:r>
          </a:p>
          <a:p>
            <a:pPr marL="342900" indent="-342900">
              <a:lnSpc>
                <a:spcPts val="1960"/>
              </a:lnSpc>
              <a:buFont typeface="Arial" panose="020B0604020202020204" pitchFamily="34" charset="0"/>
              <a:buChar char="•"/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Tomar decisões sobre a parceria</a:t>
            </a:r>
          </a:p>
        </p:txBody>
      </p:sp>
      <p:sp>
        <p:nvSpPr>
          <p:cNvPr id="34" name="TextBox 28"/>
          <p:cNvSpPr txBox="1"/>
          <p:nvPr/>
        </p:nvSpPr>
        <p:spPr>
          <a:xfrm>
            <a:off x="9527078" y="4951617"/>
            <a:ext cx="249068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933" spc="56">
                <a:solidFill>
                  <a:srgbClr val="643B25"/>
                </a:solidFill>
                <a:latin typeface="Bahnschrift Light" panose="020B0502040204020203" pitchFamily="34" charset="0"/>
              </a:rPr>
              <a:t>MANUAIS</a:t>
            </a:r>
            <a:endParaRPr lang="en-US" sz="2933" spc="56" dirty="0">
              <a:solidFill>
                <a:srgbClr val="643B25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5" name="TextBox 29"/>
          <p:cNvSpPr txBox="1"/>
          <p:nvPr/>
        </p:nvSpPr>
        <p:spPr>
          <a:xfrm>
            <a:off x="7901541" y="5598239"/>
            <a:ext cx="4693919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Manual Operacional do Floresta Viva</a:t>
            </a:r>
          </a:p>
          <a:p>
            <a:pPr algn="just">
              <a:lnSpc>
                <a:spcPts val="1960"/>
              </a:lnSpc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Manual Operacional do Edital/Fomento</a:t>
            </a:r>
          </a:p>
          <a:p>
            <a:pPr algn="just">
              <a:lnSpc>
                <a:spcPts val="1960"/>
              </a:lnSpc>
            </a:pPr>
            <a:r>
              <a:rPr lang="pt-BR" spc="32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anose="020B0502040204020203" pitchFamily="34" charset="0"/>
              </a:rPr>
              <a:t>Manual de Execução do Projeto</a:t>
            </a:r>
          </a:p>
        </p:txBody>
      </p:sp>
      <p:cxnSp>
        <p:nvCxnSpPr>
          <p:cNvPr id="39" name="Conector reto 38"/>
          <p:cNvCxnSpPr/>
          <p:nvPr/>
        </p:nvCxnSpPr>
        <p:spPr>
          <a:xfrm flipV="1">
            <a:off x="243469" y="1567918"/>
            <a:ext cx="4375601" cy="141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V="1">
            <a:off x="720040" y="4990797"/>
            <a:ext cx="3751926" cy="14265"/>
          </a:xfrm>
          <a:prstGeom prst="line">
            <a:avLst/>
          </a:prstGeom>
          <a:ln w="25400">
            <a:solidFill>
              <a:srgbClr val="686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 flipV="1">
            <a:off x="7941913" y="5474544"/>
            <a:ext cx="3931225" cy="14321"/>
          </a:xfrm>
          <a:prstGeom prst="line">
            <a:avLst/>
          </a:prstGeom>
          <a:ln w="25400">
            <a:solidFill>
              <a:srgbClr val="643B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>
            <a:off x="6674856" y="1472126"/>
            <a:ext cx="5342902" cy="25368"/>
          </a:xfrm>
          <a:prstGeom prst="line">
            <a:avLst/>
          </a:prstGeom>
          <a:ln w="25400">
            <a:solidFill>
              <a:srgbClr val="A39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448193" y="1204959"/>
            <a:ext cx="5176933" cy="4220864"/>
            <a:chOff x="0" y="0"/>
            <a:chExt cx="2540000" cy="2540000"/>
          </a:xfrm>
        </p:grpSpPr>
        <p:sp>
          <p:nvSpPr>
            <p:cNvPr id="9" name="Freeform 9"/>
            <p:cNvSpPr/>
            <p:nvPr/>
          </p:nvSpPr>
          <p:spPr>
            <a:xfrm>
              <a:off x="1270000" y="0"/>
              <a:ext cx="1225947" cy="1270000"/>
            </a:xfrm>
            <a:custGeom>
              <a:avLst/>
              <a:gdLst/>
              <a:ahLst/>
              <a:cxnLst/>
              <a:rect l="l" t="t" r="r" b="b"/>
              <a:pathLst>
                <a:path w="1225947" h="1270000">
                  <a:moveTo>
                    <a:pt x="0" y="0"/>
                  </a:moveTo>
                  <a:cubicBezTo>
                    <a:pt x="573695" y="0"/>
                    <a:pt x="1076156" y="384611"/>
                    <a:pt x="1225947" y="938406"/>
                  </a:cubicBezTo>
                  <a:lnTo>
                    <a:pt x="0" y="1270000"/>
                  </a:lnTo>
                  <a:close/>
                </a:path>
              </a:pathLst>
            </a:custGeom>
            <a:solidFill>
              <a:srgbClr val="A39D69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270000" y="877548"/>
              <a:ext cx="1385123" cy="1455928"/>
            </a:xfrm>
            <a:custGeom>
              <a:avLst/>
              <a:gdLst/>
              <a:ahLst/>
              <a:cxnLst/>
              <a:rect l="l" t="t" r="r" b="b"/>
              <a:pathLst>
                <a:path w="1385123" h="1455928">
                  <a:moveTo>
                    <a:pt x="1207842" y="0"/>
                  </a:moveTo>
                  <a:cubicBezTo>
                    <a:pt x="1385123" y="545617"/>
                    <a:pt x="1174606" y="1142337"/>
                    <a:pt x="694203" y="1455928"/>
                  </a:cubicBezTo>
                  <a:lnTo>
                    <a:pt x="0" y="392452"/>
                  </a:lnTo>
                  <a:close/>
                </a:path>
              </a:pathLst>
            </a:custGeom>
            <a:solidFill>
              <a:srgbClr val="C14B6D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473094" y="1270000"/>
              <a:ext cx="1543393" cy="1364661"/>
            </a:xfrm>
            <a:custGeom>
              <a:avLst/>
              <a:gdLst/>
              <a:ahLst/>
              <a:cxnLst/>
              <a:rect l="l" t="t" r="r" b="b"/>
              <a:pathLst>
                <a:path w="1543393" h="1364661">
                  <a:moveTo>
                    <a:pt x="1543393" y="1027452"/>
                  </a:moveTo>
                  <a:cubicBezTo>
                    <a:pt x="1079264" y="1364661"/>
                    <a:pt x="446696" y="1348844"/>
                    <a:pt x="0" y="988859"/>
                  </a:cubicBezTo>
                  <a:lnTo>
                    <a:pt x="796906" y="0"/>
                  </a:lnTo>
                  <a:close/>
                </a:path>
              </a:pathLst>
            </a:custGeom>
            <a:solidFill>
              <a:srgbClr val="643B25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-121047" y="817672"/>
              <a:ext cx="1391047" cy="1479780"/>
            </a:xfrm>
            <a:custGeom>
              <a:avLst/>
              <a:gdLst/>
              <a:ahLst/>
              <a:cxnLst/>
              <a:rect l="l" t="t" r="r" b="b"/>
              <a:pathLst>
                <a:path w="1391047" h="1479780">
                  <a:moveTo>
                    <a:pt x="644560" y="1479780"/>
                  </a:moveTo>
                  <a:cubicBezTo>
                    <a:pt x="180430" y="1142570"/>
                    <a:pt x="0" y="536074"/>
                    <a:pt x="204329" y="0"/>
                  </a:cubicBezTo>
                  <a:lnTo>
                    <a:pt x="1391047" y="452328"/>
                  </a:lnTo>
                  <a:close/>
                </a:path>
              </a:pathLst>
            </a:custGeom>
            <a:solidFill>
              <a:srgbClr val="686933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62158" y="0"/>
              <a:ext cx="1207842" cy="1270000"/>
            </a:xfrm>
            <a:custGeom>
              <a:avLst/>
              <a:gdLst/>
              <a:ahLst/>
              <a:cxnLst/>
              <a:rect l="l" t="t" r="r" b="b"/>
              <a:pathLst>
                <a:path w="1207842" h="1270000">
                  <a:moveTo>
                    <a:pt x="0" y="877548"/>
                  </a:moveTo>
                  <a:cubicBezTo>
                    <a:pt x="170006" y="354324"/>
                    <a:pt x="657564" y="55"/>
                    <a:pt x="1207715" y="0"/>
                  </a:cubicBezTo>
                  <a:lnTo>
                    <a:pt x="1207842" y="12700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1270000" y="0"/>
              <a:ext cx="127" cy="1270000"/>
            </a:xfrm>
            <a:custGeom>
              <a:avLst/>
              <a:gdLst/>
              <a:ahLst/>
              <a:cxnLst/>
              <a:rect l="l" t="t" r="r" b="b"/>
              <a:pathLst>
                <a:path w="127" h="1270000">
                  <a:moveTo>
                    <a:pt x="0" y="0"/>
                  </a:moveTo>
                  <a:cubicBezTo>
                    <a:pt x="42" y="0"/>
                    <a:pt x="85" y="0"/>
                    <a:pt x="127" y="0"/>
                  </a:cubicBezTo>
                  <a:lnTo>
                    <a:pt x="0" y="1270000"/>
                  </a:lnTo>
                  <a:close/>
                </a:path>
              </a:pathLst>
            </a:custGeom>
            <a:solidFill>
              <a:srgbClr val="3A204D"/>
            </a:solidFill>
          </p:spPr>
        </p:sp>
      </p:grpSp>
      <p:sp>
        <p:nvSpPr>
          <p:cNvPr id="30" name="Elipse 29"/>
          <p:cNvSpPr/>
          <p:nvPr/>
        </p:nvSpPr>
        <p:spPr>
          <a:xfrm>
            <a:off x="3885462" y="1954508"/>
            <a:ext cx="4398617" cy="264724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/>
          </a:p>
        </p:txBody>
      </p:sp>
      <p:sp>
        <p:nvSpPr>
          <p:cNvPr id="32" name="TextBox 32"/>
          <p:cNvSpPr txBox="1"/>
          <p:nvPr/>
        </p:nvSpPr>
        <p:spPr>
          <a:xfrm>
            <a:off x="4496204" y="2548560"/>
            <a:ext cx="3787875" cy="1320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000" spc="20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</a:rPr>
              <a:t>Núcleo</a:t>
            </a:r>
            <a:r>
              <a:rPr lang="en-US" sz="4000" spc="207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</a:rPr>
              <a:t> Gestor de </a:t>
            </a:r>
            <a:r>
              <a:rPr lang="en-US" sz="4000" spc="20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</a:rPr>
              <a:t>cada</a:t>
            </a:r>
            <a:r>
              <a:rPr lang="en-US" sz="4000" spc="207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4000" spc="20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</a:rPr>
              <a:t>Edital</a:t>
            </a:r>
            <a:r>
              <a:rPr lang="en-US" sz="4000" spc="207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</a:rPr>
              <a:t>/</a:t>
            </a:r>
            <a:r>
              <a:rPr lang="en-US" sz="4000" spc="20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</a:rPr>
              <a:t>Fomento</a:t>
            </a:r>
            <a:endParaRPr lang="en-US" sz="4000" spc="207" dirty="0">
              <a:solidFill>
                <a:srgbClr val="C14B6D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360305" y="8191137"/>
            <a:ext cx="8085074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90"/>
              </a:lnSpc>
              <a:spcBef>
                <a:spcPct val="0"/>
              </a:spcBef>
            </a:pPr>
            <a:r>
              <a:rPr lang="en-US" sz="12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Classificação</a:t>
            </a:r>
            <a:r>
              <a:rPr lang="en-US" sz="12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</a:t>
            </a:r>
            <a:r>
              <a:rPr lang="en-US" sz="12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Controlado</a:t>
            </a:r>
            <a:r>
              <a:rPr lang="en-US" sz="12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  |   </a:t>
            </a:r>
            <a:r>
              <a:rPr lang="en-US" sz="12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Restrição</a:t>
            </a:r>
            <a:r>
              <a:rPr lang="en-US" sz="12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Acesso</a:t>
            </a:r>
            <a:r>
              <a:rPr lang="en-US" sz="12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</a:t>
            </a:r>
            <a:r>
              <a:rPr lang="en-US" sz="12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Empresas</a:t>
            </a:r>
            <a:r>
              <a:rPr lang="en-US" sz="12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do Sistema BNDES   |   </a:t>
            </a:r>
            <a:r>
              <a:rPr lang="en-US" sz="12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Unidade</a:t>
            </a:r>
            <a:r>
              <a:rPr lang="en-US" sz="12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Gestora</a:t>
            </a:r>
            <a:r>
              <a:rPr lang="en-US" sz="120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: AGS/DEMAF</a:t>
            </a:r>
            <a:endParaRPr lang="en-US" sz="12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25"/>
          <p:cNvSpPr txBox="1"/>
          <p:nvPr/>
        </p:nvSpPr>
        <p:spPr>
          <a:xfrm>
            <a:off x="3293318" y="512037"/>
            <a:ext cx="5383919" cy="298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60"/>
              </a:lnSpc>
            </a:pPr>
            <a:r>
              <a:rPr lang="pt-BR" sz="4000" b="1" spc="32">
                <a:solidFill>
                  <a:schemeClr val="accent2">
                    <a:lumMod val="75000"/>
                  </a:schemeClr>
                </a:solidFill>
                <a:latin typeface="Bahnschrift Light" panose="020B0502040204020203" pitchFamily="34" charset="0"/>
              </a:rPr>
              <a:t>NÚCLEOS GESTORES</a:t>
            </a:r>
            <a:endParaRPr lang="pt-BR" sz="4000" b="1" spc="42" dirty="0">
              <a:solidFill>
                <a:schemeClr val="accent2">
                  <a:lumMod val="7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3" name="TextBox 22"/>
          <p:cNvSpPr txBox="1"/>
          <p:nvPr/>
        </p:nvSpPr>
        <p:spPr>
          <a:xfrm>
            <a:off x="3797658" y="6578346"/>
            <a:ext cx="8268520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890"/>
              </a:lnSpc>
              <a:spcBef>
                <a:spcPct val="0"/>
              </a:spcBef>
            </a:pP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Classificação</a:t>
            </a:r>
            <a:r>
              <a:rPr lang="en-US" sz="1000">
                <a:latin typeface="Bahnschrift Light" panose="020B0502040204020203" pitchFamily="34" charset="0"/>
                <a:cs typeface="Arial" panose="020B0604020202020204" pitchFamily="34" charset="0"/>
              </a:rPr>
              <a:t>: Controlado. </a:t>
            </a: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Restrição</a:t>
            </a:r>
            <a:r>
              <a:rPr lang="en-US" sz="1000" dirty="0">
                <a:latin typeface="Bahnschrift Light" panose="020B0502040204020203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Acesso</a:t>
            </a:r>
            <a:r>
              <a:rPr lang="en-US" sz="1000">
                <a:latin typeface="Bahnschrift Light" panose="020B0502040204020203" pitchFamily="34" charset="0"/>
                <a:cs typeface="Arial" panose="020B0604020202020204" pitchFamily="34" charset="0"/>
              </a:rPr>
              <a:t>: BNDES, Funbio e empresas participantes do Floresta Viva. Unidade </a:t>
            </a:r>
            <a:r>
              <a:rPr lang="en-US" sz="1000" dirty="0" err="1">
                <a:latin typeface="Bahnschrift Light" panose="020B0502040204020203" pitchFamily="34" charset="0"/>
                <a:cs typeface="Arial" panose="020B0604020202020204" pitchFamily="34" charset="0"/>
              </a:rPr>
              <a:t>Gestora</a:t>
            </a:r>
            <a:r>
              <a:rPr lang="en-US" sz="1000">
                <a:latin typeface="Bahnschrift Light" panose="020B0502040204020203" pitchFamily="34" charset="0"/>
                <a:cs typeface="Arial" panose="020B0604020202020204" pitchFamily="34" charset="0"/>
              </a:rPr>
              <a:t>: AGS/DEMAF</a:t>
            </a:r>
            <a:endParaRPr lang="en-US" sz="1000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6" grpId="0"/>
      <p:bldP spid="17" grpId="0"/>
      <p:bldP spid="24" grpId="0"/>
      <p:bldP spid="25" grpId="0"/>
      <p:bldP spid="28" grpId="0"/>
      <p:bldP spid="29" grpId="0"/>
      <p:bldP spid="34" grpId="0"/>
      <p:bldP spid="35" grpId="0"/>
      <p:bldP spid="30" grpId="0" animBg="1"/>
      <p:bldP spid="32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5" descr="IMG_0305.JPG">
            <a:extLst>
              <a:ext uri="{FF2B5EF4-FFF2-40B4-BE49-F238E27FC236}">
                <a16:creationId xmlns:a16="http://schemas.microsoft.com/office/drawing/2014/main" id="{526B5C42-41AB-E746-9B72-6AC534EC73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1" y="0"/>
            <a:ext cx="12692977" cy="6840526"/>
          </a:xfrm>
          <a:prstGeom prst="rect">
            <a:avLst/>
          </a:prstGeom>
        </p:spPr>
      </p:pic>
      <p:sp>
        <p:nvSpPr>
          <p:cNvPr id="16" name="AutoShape 4"/>
          <p:cNvSpPr/>
          <p:nvPr/>
        </p:nvSpPr>
        <p:spPr>
          <a:xfrm>
            <a:off x="134772" y="295412"/>
            <a:ext cx="11667744" cy="6050524"/>
          </a:xfrm>
          <a:prstGeom prst="rect">
            <a:avLst/>
          </a:prstGeom>
          <a:solidFill>
            <a:srgbClr val="1D2A23">
              <a:alpha val="81000"/>
            </a:srgbClr>
          </a:solidFill>
        </p:spPr>
      </p:sp>
      <p:sp>
        <p:nvSpPr>
          <p:cNvPr id="17" name="TextBox 9"/>
          <p:cNvSpPr txBox="1"/>
          <p:nvPr/>
        </p:nvSpPr>
        <p:spPr>
          <a:xfrm>
            <a:off x="548640" y="1039034"/>
            <a:ext cx="11196408" cy="6340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endParaRPr lang="pt-BR" sz="20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 algn="ctr">
              <a:spcBef>
                <a:spcPct val="0"/>
              </a:spcBef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Brasil reconhecido como Parceiro global para proteção do clima e da biodiversidade;</a:t>
            </a:r>
          </a:p>
          <a:p>
            <a:pPr algn="ctr">
              <a:spcBef>
                <a:spcPct val="0"/>
              </a:spcBef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>
              <a:spcBef>
                <a:spcPct val="0"/>
              </a:spcBef>
            </a:pPr>
            <a:r>
              <a:rPr lang="pt-BR" sz="2800" b="1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Em nome do Governo Federal Alemão, a </a:t>
            </a:r>
            <a:r>
              <a:rPr lang="pt-BR" sz="2800" b="1" spc="-5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KfW</a:t>
            </a:r>
            <a:r>
              <a:rPr lang="pt-BR" sz="2800" b="1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está apoiando o Brasil em: </a:t>
            </a:r>
          </a:p>
          <a:p>
            <a:pPr>
              <a:spcBef>
                <a:spcPct val="0"/>
              </a:spcBef>
            </a:pPr>
            <a:endParaRPr lang="pt-BR" sz="2800" b="1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b="1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Proteção climática e uso sustentável de florestas tropicais</a:t>
            </a:r>
          </a:p>
          <a:p>
            <a:pPr lvl="1">
              <a:spcBef>
                <a:spcPct val="0"/>
              </a:spcBef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(CAR, MFS na Amazônia, Cadeias Produtivas limpas do desmatamento);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b="1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Geração e uso de energias limpas;</a:t>
            </a: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b="1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Desenvolvimento urbano sustentável;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>
              <a:spcBef>
                <a:spcPct val="0"/>
              </a:spcBef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pt-BR" sz="2000" i="1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Recém anúncio de 1,1 Bi de Reais (CF e CT) para ações ambientais no Brasil (30/01/23)</a:t>
            </a:r>
          </a:p>
          <a:p>
            <a:pPr algn="ctr">
              <a:spcBef>
                <a:spcPct val="0"/>
              </a:spcBef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 algn="ctr">
              <a:spcBef>
                <a:spcPct val="0"/>
              </a:spcBef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 algn="ctr">
              <a:spcBef>
                <a:spcPct val="0"/>
              </a:spcBef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F3D183B8-E9AD-2049-A8FE-B94A1D4346B0}"/>
              </a:ext>
            </a:extLst>
          </p:cNvPr>
          <p:cNvSpPr txBox="1"/>
          <p:nvPr/>
        </p:nvSpPr>
        <p:spPr>
          <a:xfrm>
            <a:off x="131975" y="423428"/>
            <a:ext cx="11901187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400" b="1" dirty="0" err="1">
                <a:solidFill>
                  <a:schemeClr val="bg1">
                    <a:alpha val="8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KfW</a:t>
            </a:r>
            <a:r>
              <a:rPr lang="pt-BR" sz="5400" b="1" dirty="0">
                <a:solidFill>
                  <a:schemeClr val="bg1">
                    <a:alpha val="8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como parceiro de CF</a:t>
            </a:r>
          </a:p>
        </p:txBody>
      </p:sp>
    </p:spTree>
    <p:extLst>
      <p:ext uri="{BB962C8B-B14F-4D97-AF65-F5344CB8AC3E}">
        <p14:creationId xmlns:p14="http://schemas.microsoft.com/office/powerpoint/2010/main" val="330289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5" descr="IMG_0305.JPG">
            <a:extLst>
              <a:ext uri="{FF2B5EF4-FFF2-40B4-BE49-F238E27FC236}">
                <a16:creationId xmlns:a16="http://schemas.microsoft.com/office/drawing/2014/main" id="{526B5C42-41AB-E746-9B72-6AC534EC73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1" y="0"/>
            <a:ext cx="12692977" cy="6840526"/>
          </a:xfrm>
          <a:prstGeom prst="rect">
            <a:avLst/>
          </a:prstGeom>
        </p:spPr>
      </p:pic>
      <p:sp>
        <p:nvSpPr>
          <p:cNvPr id="16" name="AutoShape 4"/>
          <p:cNvSpPr/>
          <p:nvPr/>
        </p:nvSpPr>
        <p:spPr>
          <a:xfrm>
            <a:off x="134772" y="295412"/>
            <a:ext cx="11667744" cy="6050524"/>
          </a:xfrm>
          <a:prstGeom prst="rect">
            <a:avLst/>
          </a:prstGeom>
          <a:solidFill>
            <a:srgbClr val="1D2A23">
              <a:alpha val="81000"/>
            </a:srgbClr>
          </a:solidFill>
        </p:spPr>
      </p:sp>
      <p:sp>
        <p:nvSpPr>
          <p:cNvPr id="17" name="TextBox 9"/>
          <p:cNvSpPr txBox="1"/>
          <p:nvPr/>
        </p:nvSpPr>
        <p:spPr>
          <a:xfrm>
            <a:off x="548640" y="1039034"/>
            <a:ext cx="11196408" cy="7632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endParaRPr lang="pt-BR" sz="20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 algn="ctr">
              <a:spcBef>
                <a:spcPct val="0"/>
              </a:spcBef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Previsto Volume da CF: 15 milhões EUR </a:t>
            </a:r>
          </a:p>
          <a:p>
            <a:pPr algn="ctr">
              <a:spcBef>
                <a:spcPct val="0"/>
              </a:spcBef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(potencial futuro da CF para 50 milhões EUR)</a:t>
            </a:r>
          </a:p>
          <a:p>
            <a:pPr algn="ctr">
              <a:spcBef>
                <a:spcPct val="0"/>
              </a:spcBef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>
              <a:spcBef>
                <a:spcPct val="0"/>
              </a:spcBef>
            </a:pPr>
            <a:r>
              <a:rPr lang="pt-BR" sz="2800" b="1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Pretendida Estrutura da CF: 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spc="-5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KfW</a:t>
            </a: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alavancando o </a:t>
            </a:r>
            <a:r>
              <a:rPr lang="pt-BR" sz="2800" spc="-5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matching</a:t>
            </a: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do BNDES; 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Contrato da CF com o BNDES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Contrato da CF (</a:t>
            </a:r>
            <a:r>
              <a:rPr lang="pt-BR" sz="2800" spc="-5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KfW</a:t>
            </a: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/BNDES) espelhado na adenda BNDES/FUNBIO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Procedimentos participativos  da </a:t>
            </a:r>
            <a:r>
              <a:rPr lang="pt-BR" sz="2800" spc="-5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KfW</a:t>
            </a: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(passivos de “não-objeção”)</a:t>
            </a:r>
          </a:p>
          <a:p>
            <a:pPr>
              <a:spcBef>
                <a:spcPct val="0"/>
              </a:spcBef>
            </a:pPr>
            <a:r>
              <a:rPr lang="pt-BR" sz="2800" b="1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Linha de Tempo: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Missão da Avaliação Maio 2023; 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Aprovação da CF pelo BMIZ (</a:t>
            </a:r>
            <a:r>
              <a:rPr lang="pt-BR" sz="2800" spc="-5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Jul</a:t>
            </a: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/</a:t>
            </a:r>
            <a:r>
              <a:rPr lang="pt-BR" sz="2800" spc="-5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Ago</a:t>
            </a: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2023) e início da negociação contratual 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Fomento da iniciativa a partir do 1. trimestre 2024</a:t>
            </a:r>
          </a:p>
          <a:p>
            <a:pPr>
              <a:spcBef>
                <a:spcPct val="0"/>
              </a:spcBef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>
              <a:spcBef>
                <a:spcPct val="0"/>
              </a:spcBef>
            </a:pPr>
            <a:r>
              <a:rPr lang="pt-BR" sz="2800" spc="-50" dirty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	</a:t>
            </a:r>
          </a:p>
          <a:p>
            <a:pPr algn="ctr">
              <a:spcBef>
                <a:spcPct val="0"/>
              </a:spcBef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 algn="ctr">
              <a:spcBef>
                <a:spcPct val="0"/>
              </a:spcBef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 algn="ctr">
              <a:spcBef>
                <a:spcPct val="0"/>
              </a:spcBef>
            </a:pPr>
            <a:endParaRPr lang="pt-BR" sz="2800" spc="-50" dirty="0">
              <a:solidFill>
                <a:schemeClr val="accent2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F3D183B8-E9AD-2049-A8FE-B94A1D4346B0}"/>
              </a:ext>
            </a:extLst>
          </p:cNvPr>
          <p:cNvSpPr txBox="1"/>
          <p:nvPr/>
        </p:nvSpPr>
        <p:spPr>
          <a:xfrm>
            <a:off x="131975" y="423428"/>
            <a:ext cx="11901187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400" b="1" dirty="0">
                <a:solidFill>
                  <a:schemeClr val="bg1">
                    <a:alpha val="8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FLORESTA VIVA – CF com </a:t>
            </a:r>
            <a:r>
              <a:rPr lang="pt-BR" sz="5400" b="1" dirty="0" err="1">
                <a:solidFill>
                  <a:schemeClr val="bg1">
                    <a:alpha val="8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KfW</a:t>
            </a:r>
            <a:endParaRPr lang="pt-BR" sz="5400" b="1" dirty="0">
              <a:solidFill>
                <a:schemeClr val="bg1">
                  <a:alpha val="85000"/>
                </a:schemeClr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56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5" descr="IMG_0305.JPG">
            <a:extLst>
              <a:ext uri="{FF2B5EF4-FFF2-40B4-BE49-F238E27FC236}">
                <a16:creationId xmlns:a16="http://schemas.microsoft.com/office/drawing/2014/main" id="{526B5C42-41AB-E746-9B72-6AC534EC73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1" y="0"/>
            <a:ext cx="12692977" cy="6840526"/>
          </a:xfrm>
          <a:prstGeom prst="rect">
            <a:avLst/>
          </a:prstGeom>
        </p:spPr>
      </p:pic>
      <p:sp>
        <p:nvSpPr>
          <p:cNvPr id="16" name="AutoShape 4"/>
          <p:cNvSpPr/>
          <p:nvPr/>
        </p:nvSpPr>
        <p:spPr>
          <a:xfrm>
            <a:off x="134772" y="295412"/>
            <a:ext cx="11667744" cy="6050524"/>
          </a:xfrm>
          <a:prstGeom prst="rect">
            <a:avLst/>
          </a:prstGeom>
          <a:solidFill>
            <a:srgbClr val="1D2A23">
              <a:alpha val="81000"/>
            </a:srgbClr>
          </a:solidFill>
        </p:spPr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9"/>
              <p:cNvSpPr txBox="1"/>
              <p:nvPr/>
            </p:nvSpPr>
            <p:spPr>
              <a:xfrm>
                <a:off x="548640" y="1130474"/>
                <a:ext cx="11196408" cy="63401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endParaRPr lang="pt-BR" sz="2000" spc="-5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Bahnschrift" panose="020B0502040204020203" pitchFamily="34" charset="0"/>
                </a:endParaRPr>
              </a:p>
              <a:p>
                <a:pPr algn="ctr">
                  <a:spcBef>
                    <a:spcPct val="0"/>
                  </a:spcBef>
                </a:pPr>
                <a:endParaRPr lang="pt-BR" sz="2800" spc="-5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Bahnschrift" panose="020B0502040204020203" pitchFamily="34" charset="0"/>
                </a:endParaRPr>
              </a:p>
              <a:p>
                <a:pPr marL="457200" indent="-45720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pt-BR" sz="2800" b="1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Preferências geográficas: </a:t>
                </a: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mínimo 50% de aplicação na Amazônia </a:t>
                </a:r>
              </a:p>
              <a:p>
                <a:pPr>
                  <a:spcBef>
                    <a:spcPct val="0"/>
                  </a:spcBef>
                </a:pP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 	(possíveis Estados AC,RO,MT, AM,PA);</a:t>
                </a:r>
              </a:p>
              <a:p>
                <a:pPr marL="457200" indent="-45720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pt-BR" sz="2800" b="1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Preferências estratégicas: </a:t>
                </a: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Passivos ambientais de propriedades e/ou 	territórios; Possível integração de </a:t>
                </a:r>
                <a:r>
                  <a:rPr lang="pt-BR" sz="2800" spc="-50" dirty="0" err="1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UCs</a:t>
                </a: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 federais e/ou estaduais;</a:t>
                </a:r>
              </a:p>
              <a:p>
                <a:pPr marL="457200" indent="-45720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pt-BR" sz="2800" b="1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Grupos Alvos: </a:t>
                </a:r>
                <a:r>
                  <a:rPr lang="pt-BR" sz="2800" spc="-50" dirty="0" err="1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PCTs</a:t>
                </a: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, pequenos agricultores (abaixo de 4 módulos);</a:t>
                </a:r>
              </a:p>
              <a:p>
                <a:pPr marL="457200" indent="-45720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pt-BR" sz="2800" b="1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Medidas financiáveis: </a:t>
                </a:r>
                <a14:m>
                  <m:oMath xmlns:m="http://schemas.openxmlformats.org/officeDocument/2006/math">
                    <m:r>
                      <a:rPr lang="pt-BR" sz="2800" b="0" i="1" spc="-50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 27% Estruturação da </a:t>
                </a:r>
                <a:r>
                  <a:rPr lang="pt-BR" sz="2800" spc="-50" dirty="0" err="1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CoC</a:t>
                </a: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 do fomento de</a:t>
                </a:r>
              </a:p>
              <a:p>
                <a:pPr>
                  <a:spcBef>
                    <a:spcPct val="0"/>
                  </a:spcBef>
                </a:pP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	restauração (Sementes, Viveiros), </a:t>
                </a:r>
                <a14:m>
                  <m:oMath xmlns:m="http://schemas.openxmlformats.org/officeDocument/2006/math">
                    <m:r>
                      <a:rPr lang="pt-BR" sz="2800" i="1" spc="-5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 35% Restauração ecológica ativa, </a:t>
                </a:r>
              </a:p>
              <a:p>
                <a:pPr>
                  <a:spcBef>
                    <a:spcPct val="0"/>
                  </a:spcBef>
                </a:pP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pt-BR" sz="2800" i="1" spc="-5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 23% regeneração assistida, </a:t>
                </a:r>
              </a:p>
              <a:p>
                <a:pPr>
                  <a:spcBef>
                    <a:spcPct val="0"/>
                  </a:spcBef>
                </a:pP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	</a:t>
                </a: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800" i="1" spc="-5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 5% Medidas de prevenção e combate à degradação, </a:t>
                </a:r>
              </a:p>
              <a:p>
                <a:pPr>
                  <a:spcBef>
                    <a:spcPct val="0"/>
                  </a:spcBef>
                </a:pP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	</a:t>
                </a:r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800" i="1" spc="-5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 3% capacitações e gestão de conhecimento; (</a:t>
                </a:r>
                <a14:m>
                  <m:oMath xmlns:m="http://schemas.openxmlformats.org/officeDocument/2006/math">
                    <m:r>
                      <a:rPr lang="pt-BR" sz="2800" i="1" spc="-5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pt-BR" sz="2800" spc="-5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ahnschrift" panose="020B0502040204020203" pitchFamily="34" charset="0"/>
                  </a:rPr>
                  <a:t> 7% outros)</a:t>
                </a:r>
              </a:p>
              <a:p>
                <a:pPr algn="ctr">
                  <a:spcBef>
                    <a:spcPct val="0"/>
                  </a:spcBef>
                </a:pPr>
                <a:endParaRPr lang="pt-BR" sz="2800" spc="-5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Bahnschrift" panose="020B0502040204020203" pitchFamily="34" charset="0"/>
                </a:endParaRPr>
              </a:p>
              <a:p>
                <a:pPr algn="ctr">
                  <a:spcBef>
                    <a:spcPct val="0"/>
                  </a:spcBef>
                </a:pPr>
                <a:endParaRPr lang="pt-BR" sz="2800" spc="-5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Bahnschrift" panose="020B0502040204020203" pitchFamily="34" charset="0"/>
                </a:endParaRPr>
              </a:p>
              <a:p>
                <a:pPr algn="ctr">
                  <a:spcBef>
                    <a:spcPct val="0"/>
                  </a:spcBef>
                </a:pPr>
                <a:endParaRPr lang="pt-BR" sz="2800" spc="-5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Bahnschrift" panose="020B0502040204020203" pitchFamily="34" charset="0"/>
                </a:endParaRPr>
              </a:p>
            </p:txBody>
          </p:sp>
        </mc:Choice>
        <mc:Fallback>
          <p:sp>
            <p:nvSpPr>
              <p:cNvPr id="17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130474"/>
                <a:ext cx="11196408" cy="6340197"/>
              </a:xfrm>
              <a:prstGeom prst="rect">
                <a:avLst/>
              </a:prstGeom>
              <a:blipFill>
                <a:blip r:embed="rId3"/>
                <a:stretch>
                  <a:fillRect l="-18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10">
            <a:extLst>
              <a:ext uri="{FF2B5EF4-FFF2-40B4-BE49-F238E27FC236}">
                <a16:creationId xmlns:a16="http://schemas.microsoft.com/office/drawing/2014/main" id="{F3D183B8-E9AD-2049-A8FE-B94A1D4346B0}"/>
              </a:ext>
            </a:extLst>
          </p:cNvPr>
          <p:cNvSpPr txBox="1"/>
          <p:nvPr/>
        </p:nvSpPr>
        <p:spPr>
          <a:xfrm>
            <a:off x="131975" y="423428"/>
            <a:ext cx="11901187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400" b="1" dirty="0">
                <a:solidFill>
                  <a:schemeClr val="bg1">
                    <a:alpha val="8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FLORESTA VIVA – CF com </a:t>
            </a:r>
            <a:r>
              <a:rPr lang="pt-BR" sz="5400" b="1" dirty="0" err="1">
                <a:solidFill>
                  <a:schemeClr val="bg1">
                    <a:alpha val="8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KfW</a:t>
            </a:r>
            <a:endParaRPr lang="pt-BR" sz="5400" b="1" dirty="0">
              <a:solidFill>
                <a:schemeClr val="bg1">
                  <a:alpha val="85000"/>
                </a:schemeClr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72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1179</Words>
  <Application>Microsoft Macintosh PowerPoint</Application>
  <PresentationFormat>Breitbild</PresentationFormat>
  <Paragraphs>147</Paragraphs>
  <Slides>8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7" baseType="lpstr">
      <vt:lpstr>Arial</vt:lpstr>
      <vt:lpstr>Bahnschrift</vt:lpstr>
      <vt:lpstr>Bahnschrift Light</vt:lpstr>
      <vt:lpstr>Bahnschrift SemiBold Condensed</vt:lpstr>
      <vt:lpstr>Calibri</vt:lpstr>
      <vt:lpstr>Calibri Light</vt:lpstr>
      <vt:lpstr>Cambria Math</vt:lpstr>
      <vt:lpstr>Century Gothic</vt:lpstr>
      <vt:lpstr>Tema do 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Márcio BNDES</dc:creator>
  <cp:lastModifiedBy>Przemyslaw Jan Walotek</cp:lastModifiedBy>
  <cp:revision>241</cp:revision>
  <dcterms:created xsi:type="dcterms:W3CDTF">2021-03-05T18:13:14Z</dcterms:created>
  <dcterms:modified xsi:type="dcterms:W3CDTF">2023-03-06T15:43:41Z</dcterms:modified>
</cp:coreProperties>
</file>